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4" r:id="rId1"/>
  </p:sldMasterIdLst>
  <p:notesMasterIdLst>
    <p:notesMasterId r:id="rId32"/>
  </p:notesMasterIdLst>
  <p:sldIdLst>
    <p:sldId id="256" r:id="rId2"/>
    <p:sldId id="294" r:id="rId3"/>
    <p:sldId id="289" r:id="rId4"/>
    <p:sldId id="337" r:id="rId5"/>
    <p:sldId id="338" r:id="rId6"/>
    <p:sldId id="296" r:id="rId7"/>
    <p:sldId id="284" r:id="rId8"/>
    <p:sldId id="286" r:id="rId9"/>
    <p:sldId id="306" r:id="rId10"/>
    <p:sldId id="333" r:id="rId11"/>
    <p:sldId id="335" r:id="rId12"/>
    <p:sldId id="308" r:id="rId13"/>
    <p:sldId id="271" r:id="rId14"/>
    <p:sldId id="276" r:id="rId15"/>
    <p:sldId id="265" r:id="rId16"/>
    <p:sldId id="292" r:id="rId17"/>
    <p:sldId id="303" r:id="rId18"/>
    <p:sldId id="298" r:id="rId19"/>
    <p:sldId id="332" r:id="rId20"/>
    <p:sldId id="260" r:id="rId21"/>
    <p:sldId id="263" r:id="rId22"/>
    <p:sldId id="291" r:id="rId23"/>
    <p:sldId id="273" r:id="rId24"/>
    <p:sldId id="311" r:id="rId25"/>
    <p:sldId id="278" r:id="rId26"/>
    <p:sldId id="258" r:id="rId27"/>
    <p:sldId id="262" r:id="rId28"/>
    <p:sldId id="299" r:id="rId29"/>
    <p:sldId id="302" r:id="rId30"/>
    <p:sldId id="300" r:id="rId3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48" autoAdjust="0"/>
  </p:normalViewPr>
  <p:slideViewPr>
    <p:cSldViewPr snapToGrid="0">
      <p:cViewPr varScale="1">
        <p:scale>
          <a:sx n="67" d="100"/>
          <a:sy n="67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7B8448-1834-48FD-88FE-2301DEA81949}" type="datetimeFigureOut">
              <a:rPr lang="it-IT" smtClean="0"/>
              <a:t>13/06/2022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A61CC-4B9F-4261-A703-4546A25394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5493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A61CC-4B9F-4261-A703-4546A253942E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7579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A61CC-4B9F-4261-A703-4546A253942E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3259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A61CC-4B9F-4261-A703-4546A253942E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9326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u="sn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CA61CC-4B9F-4261-A703-4546A253942E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7853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A61CC-4B9F-4261-A703-4546A253942E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7248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CA61CC-4B9F-4261-A703-4546A253942E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295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5B93901-A4DB-41E2-8269-05A56A72B49C}" type="datetime1">
              <a:rPr lang="it-IT" smtClean="0"/>
              <a:t>13/06/2022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9C7D-2903-4F0A-BCAD-C22D0D76E826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703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728E-4072-4017-951E-DA44D8149486}" type="datetime1">
              <a:rPr lang="it-IT" smtClean="0"/>
              <a:t>13/06/2022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9C7D-2903-4F0A-BCAD-C22D0D76E8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960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2C73-6C5C-4443-B9DD-D7943292E03B}" type="datetime1">
              <a:rPr lang="it-IT" smtClean="0"/>
              <a:t>13/06/2022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9C7D-2903-4F0A-BCAD-C22D0D76E826}" type="slidenum">
              <a:rPr lang="it-IT" smtClean="0"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26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1F5B1-EBE6-4F10-839E-3EA45E58E481}" type="datetime1">
              <a:rPr lang="it-IT" smtClean="0"/>
              <a:t>13/06/2022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9C7D-2903-4F0A-BCAD-C22D0D76E8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2866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C9D1-5799-4537-967B-2B876459B9C9}" type="datetime1">
              <a:rPr lang="it-IT" smtClean="0"/>
              <a:t>13/06/2022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9C7D-2903-4F0A-BCAD-C22D0D76E826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156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5262-E7D2-4903-9276-456BD01C7CD2}" type="datetime1">
              <a:rPr lang="it-IT" smtClean="0"/>
              <a:t>13/06/2022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9C7D-2903-4F0A-BCAD-C22D0D76E8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004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8E6CF-F443-485B-8BF0-E46293D6F5F5}" type="datetime1">
              <a:rPr lang="it-IT" smtClean="0"/>
              <a:t>13/06/2022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9C7D-2903-4F0A-BCAD-C22D0D76E8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7240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C834E-6485-4428-9334-12E6D579132C}" type="datetime1">
              <a:rPr lang="it-IT" smtClean="0"/>
              <a:t>13/06/2022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9C7D-2903-4F0A-BCAD-C22D0D76E8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25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E6C95-8190-4E30-81A3-4F7A02C931D3}" type="datetime1">
              <a:rPr lang="it-IT" smtClean="0"/>
              <a:t>13/06/2022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9C7D-2903-4F0A-BCAD-C22D0D76E8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6602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AAA1-2A4E-4070-9977-43C925ADE8A8}" type="datetime1">
              <a:rPr lang="it-IT" smtClean="0"/>
              <a:t>13/06/2022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9C7D-2903-4F0A-BCAD-C22D0D76E8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7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4B51-6D19-43A3-9257-D21F03A2CAAD}" type="datetime1">
              <a:rPr lang="it-IT" smtClean="0"/>
              <a:t>13/06/2022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9C7D-2903-4F0A-BCAD-C22D0D76E826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762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FCF326D-DE5B-47FD-B94D-876137FD2D75}" type="datetime1">
              <a:rPr lang="it-IT" smtClean="0"/>
              <a:t>13/06/2022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it-IT"/>
              <a:t>Mattia Morretta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AB59C7D-2903-4F0A-BCAD-C22D0D76E826}" type="slidenum">
              <a:rPr lang="it-IT" smtClean="0"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5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  <p:sldLayoutId id="2147484059" r:id="rId5"/>
    <p:sldLayoutId id="2147484060" r:id="rId6"/>
    <p:sldLayoutId id="2147484061" r:id="rId7"/>
    <p:sldLayoutId id="2147484062" r:id="rId8"/>
    <p:sldLayoutId id="2147484063" r:id="rId9"/>
    <p:sldLayoutId id="2147484064" r:id="rId10"/>
    <p:sldLayoutId id="2147484065" r:id="rId11"/>
  </p:sldLayoutIdLst>
  <p:hf sldNum="0"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94640" y="4693921"/>
            <a:ext cx="7772400" cy="2095016"/>
          </a:xfrm>
        </p:spPr>
        <p:txBody>
          <a:bodyPr>
            <a:normAutofit fontScale="90000"/>
          </a:bodyPr>
          <a:lstStyle/>
          <a:p>
            <a:pPr algn="ctr"/>
            <a:br>
              <a:rPr lang="it-IT" sz="6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4400" dirty="0">
                <a:solidFill>
                  <a:schemeClr val="accent2">
                    <a:lumMod val="50000"/>
                  </a:schemeClr>
                </a:solidFill>
              </a:rPr>
              <a:t>Mattia </a:t>
            </a:r>
            <a:r>
              <a:rPr lang="it-IT" sz="4400" dirty="0" err="1">
                <a:solidFill>
                  <a:schemeClr val="accent2">
                    <a:lumMod val="50000"/>
                  </a:schemeClr>
                </a:solidFill>
              </a:rPr>
              <a:t>MorreTTA</a:t>
            </a:r>
            <a:br>
              <a:rPr lang="it-IT" sz="6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6600" dirty="0">
                <a:solidFill>
                  <a:schemeClr val="accent2">
                    <a:lumMod val="50000"/>
                  </a:schemeClr>
                </a:solidFill>
              </a:rPr>
              <a:t>Il catalogo è </a:t>
            </a:r>
            <a:r>
              <a:rPr lang="it-IT" sz="6600" dirty="0" err="1">
                <a:solidFill>
                  <a:schemeClr val="accent2">
                    <a:lumMod val="50000"/>
                  </a:schemeClr>
                </a:solidFill>
              </a:rPr>
              <a:t>questO</a:t>
            </a:r>
            <a:br>
              <a:rPr lang="it-IT" sz="6600" dirty="0">
                <a:solidFill>
                  <a:schemeClr val="accent2">
                    <a:lumMod val="50000"/>
                  </a:schemeClr>
                </a:solidFill>
              </a:rPr>
            </a:br>
            <a:endParaRPr lang="it-IT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800" b="1" dirty="0">
                <a:solidFill>
                  <a:schemeClr val="accent2">
                    <a:lumMod val="50000"/>
                  </a:schemeClr>
                </a:solidFill>
              </a:rPr>
              <a:t>Psicopatologia della vita sessuale quotidiana</a:t>
            </a:r>
          </a:p>
        </p:txBody>
      </p:sp>
    </p:spTree>
    <p:extLst>
      <p:ext uri="{BB962C8B-B14F-4D97-AF65-F5344CB8AC3E}">
        <p14:creationId xmlns:p14="http://schemas.microsoft.com/office/powerpoint/2010/main" val="4125256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9" y="703385"/>
            <a:ext cx="9720072" cy="1055077"/>
          </a:xfrm>
        </p:spPr>
        <p:txBody>
          <a:bodyPr>
            <a:normAutofit/>
          </a:bodyPr>
          <a:lstStyle/>
          <a:p>
            <a:r>
              <a:rPr lang="it-IT" dirty="0"/>
              <a:t>                  SEDUZIONE OBBLIGATORIA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8" y="1885950"/>
            <a:ext cx="10520172" cy="4843462"/>
          </a:xfrm>
        </p:spPr>
        <p:txBody>
          <a:bodyPr>
            <a:normAutofit fontScale="85000" lnSpcReduction="20000"/>
          </a:bodyPr>
          <a:lstStyle/>
          <a:p>
            <a:r>
              <a:rPr lang="it-IT" sz="3000" dirty="0"/>
              <a:t>Lucas </a:t>
            </a:r>
            <a:r>
              <a:rPr lang="it-IT" sz="3000" dirty="0" err="1"/>
              <a:t>Cranach</a:t>
            </a:r>
            <a:r>
              <a:rPr lang="it-IT" sz="3000" dirty="0"/>
              <a:t> il Vecchio </a:t>
            </a:r>
            <a:r>
              <a:rPr lang="it-IT" sz="3000" i="1" dirty="0"/>
              <a:t>La fonte della giovinezza </a:t>
            </a:r>
            <a:r>
              <a:rPr lang="it-IT" sz="3000" dirty="0"/>
              <a:t>(1546). </a:t>
            </a:r>
            <a:br>
              <a:rPr lang="it-IT" sz="3000" dirty="0"/>
            </a:br>
            <a:r>
              <a:rPr lang="it-IT" sz="3000" dirty="0"/>
              <a:t>Ricerca esasperata e snervante dell’attenzione pubblica da parte delle ultime generazioni di femmine e maschi occidentali, perennemente “giovani”. Istantanee sessuali, foto segnaletiche che mostrano tutti pronti e disponibili ad accoppiarsi (telecamera neutra). </a:t>
            </a:r>
            <a:br>
              <a:rPr lang="it-IT" sz="3000" dirty="0"/>
            </a:br>
            <a:br>
              <a:rPr lang="it-IT" sz="3000" dirty="0"/>
            </a:br>
            <a:r>
              <a:rPr lang="it-IT" sz="3000" dirty="0"/>
              <a:t>Il dettato biologico di affermazione sessuale nell’età riproduttiva (imporsi alla vista, farsi notare e scegliere) è deformato dalle esperienze di frustrazione psicologica. Le ferite narcisistiche infantili rimangono fortemente impregnate di “libido” e producono condotte seduttive appena l’età e lo sviluppo corporeo lo consentono.  </a:t>
            </a:r>
            <a:br>
              <a:rPr lang="it-IT" sz="3000" dirty="0"/>
            </a:br>
            <a:br>
              <a:rPr lang="it-IT" sz="3000" dirty="0"/>
            </a:br>
            <a:r>
              <a:rPr lang="it-IT" sz="3000" dirty="0"/>
              <a:t>Interventi estetici correttivi richiesti da minorenni preoccupate di invecchiare, con tanto di cause legali per compromissione dell’immagine. Chirurgia senza scrupoli con l’alibi della domanda sociale di bellezza e benessere («l’hanno voluto loro, hanno espresso il consenso informato»).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057612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9" y="871538"/>
            <a:ext cx="9720072" cy="835342"/>
          </a:xfrm>
        </p:spPr>
        <p:txBody>
          <a:bodyPr/>
          <a:lstStyle/>
          <a:p>
            <a:r>
              <a:rPr lang="it-IT" dirty="0"/>
              <a:t>                     Dottor </a:t>
            </a:r>
            <a:r>
              <a:rPr lang="it-IT" dirty="0" err="1"/>
              <a:t>Stranamore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8" y="1985962"/>
            <a:ext cx="10477310" cy="4750117"/>
          </a:xfrm>
        </p:spPr>
        <p:txBody>
          <a:bodyPr>
            <a:normAutofit lnSpcReduction="10000"/>
          </a:bodyPr>
          <a:lstStyle/>
          <a:p>
            <a:r>
              <a:rPr lang="it-IT" sz="2400" dirty="0"/>
              <a:t>Applicazioni per gestire il sesso in base ad algoritmi (posizioni, tempi, calorie spese). Per maschi congegno genitale che simula pratiche sessuali, </a:t>
            </a:r>
            <a:r>
              <a:rPr lang="it-IT" sz="2400" i="1" dirty="0" err="1"/>
              <a:t>real</a:t>
            </a:r>
            <a:r>
              <a:rPr lang="it-IT" sz="2400" i="1" dirty="0"/>
              <a:t> </a:t>
            </a:r>
            <a:r>
              <a:rPr lang="it-IT" sz="2400" i="1" dirty="0" err="1"/>
              <a:t>dolls</a:t>
            </a:r>
            <a:r>
              <a:rPr lang="it-IT" sz="2400" dirty="0"/>
              <a:t> con le quali accoppiarsi, abitare e spostarsi in automobile, vagine tascabili in lattice. Bambolo di gomma dotato di un «pene realistico». </a:t>
            </a:r>
            <a:br>
              <a:rPr lang="it-IT" sz="2400" dirty="0"/>
            </a:br>
            <a:r>
              <a:rPr lang="it-IT" sz="2400" dirty="0"/>
              <a:t>Sesso robotico: «collaboratore sessuale» elettronico e creature digitali dotate di </a:t>
            </a:r>
            <a:r>
              <a:rPr lang="it-IT" sz="2400" i="1" dirty="0"/>
              <a:t>sex appeal</a:t>
            </a:r>
            <a:r>
              <a:rPr lang="it-IT" sz="2400" dirty="0"/>
              <a:t>, stimolanti ed eccitanti. L’</a:t>
            </a:r>
            <a:r>
              <a:rPr lang="it-IT" sz="2400" i="1" dirty="0" err="1"/>
              <a:t>Invisible</a:t>
            </a:r>
            <a:r>
              <a:rPr lang="it-IT" sz="2400" i="1" dirty="0"/>
              <a:t> boyfriend </a:t>
            </a:r>
            <a:r>
              <a:rPr lang="it-IT" sz="2400" dirty="0"/>
              <a:t>è una </a:t>
            </a:r>
            <a:r>
              <a:rPr lang="it-IT" sz="2400" dirty="0" err="1"/>
              <a:t>app</a:t>
            </a:r>
            <a:r>
              <a:rPr lang="it-IT" sz="2400" dirty="0"/>
              <a:t> che invia messaggini per far sentire fidanzati con qualcuno, disattivabile quando ci si stanca. Con ologrammi, androidi, compagni virtuali, sarà possibile simulare una vaga relazionalità, fino all’invio di ovuli e sperma per la fecondazione. Per i più teneri i </a:t>
            </a:r>
            <a:r>
              <a:rPr lang="it-IT" sz="2400" i="1" dirty="0" err="1"/>
              <a:t>Lovot</a:t>
            </a:r>
            <a:r>
              <a:rPr lang="it-IT" sz="2400" dirty="0"/>
              <a:t> garantiscono un clima affettivo artificiale, accogliendo il padrone quando rientra a casa, tendendogli le braccia facendogli occhietti dolci, pronunciando paroline gradite; sostituti con certificato di garanzia di amici, parenti, animali, bambini, niente sorprese o inconvenienti (a parte il </a:t>
            </a:r>
            <a:r>
              <a:rPr lang="it-IT" sz="2400" i="1" dirty="0" err="1"/>
              <a:t>black</a:t>
            </a:r>
            <a:r>
              <a:rPr lang="it-IT" sz="2400" i="1" dirty="0"/>
              <a:t> </a:t>
            </a:r>
            <a:r>
              <a:rPr lang="it-IT" sz="2400" i="1"/>
              <a:t>out </a:t>
            </a:r>
            <a:r>
              <a:rPr lang="it-IT" sz="2400"/>
              <a:t>elettrico). </a:t>
            </a:r>
            <a:br>
              <a:rPr lang="it-IT" sz="2400" dirty="0"/>
            </a:br>
            <a:r>
              <a:rPr lang="it-IT" sz="2400" dirty="0"/>
              <a:t>“Club delle lacrime” per sfogo regolamentato dello stress (piangere al suono di musiche o immagini fatte apposta per commuovere e far scaricare la tensione).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714640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1" y="824948"/>
            <a:ext cx="9601196" cy="715618"/>
          </a:xfrm>
        </p:spPr>
        <p:txBody>
          <a:bodyPr>
            <a:normAutofit/>
          </a:bodyPr>
          <a:lstStyle/>
          <a:p>
            <a:r>
              <a:rPr lang="it-IT" sz="4800" dirty="0"/>
              <a:t>                     SESSUALMENTE ATTIVI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52564" y="1770080"/>
            <a:ext cx="10334624" cy="4853354"/>
          </a:xfrm>
        </p:spPr>
        <p:txBody>
          <a:bodyPr>
            <a:noAutofit/>
          </a:bodyPr>
          <a:lstStyle/>
          <a:p>
            <a:r>
              <a:rPr lang="it-IT" sz="2800" dirty="0"/>
              <a:t>Sesso sostanza psicoattiva e voluttuaria. Adorazione di falsi idoli da parte di una mente «immatura» (individuale e collettiva). Chi non sa fare a meno del sesso ha un rapporto con l’idea  o l’atto, non con l’oggetto. L’ansia di godimento finisce per essere godimento dell’ansia. </a:t>
            </a:r>
          </a:p>
          <a:p>
            <a:r>
              <a:rPr lang="it-IT" sz="2800" dirty="0"/>
              <a:t>Passività psichica dietro la reiterazione. Articolazione erotica del </a:t>
            </a:r>
            <a:r>
              <a:rPr lang="it-IT" sz="2800" i="1" dirty="0"/>
              <a:t>personal trainer </a:t>
            </a:r>
            <a:r>
              <a:rPr lang="it-IT" sz="2800" dirty="0"/>
              <a:t>con i «servizi alla persona» (massaggio, tantra, coach sessuale), addestratori e allenatori che insegnano come, quanto e fino a che punto godere, soppiantando sessuologi e psicoterapeuti. </a:t>
            </a:r>
          </a:p>
          <a:p>
            <a:r>
              <a:rPr lang="it-IT" sz="2800" dirty="0"/>
              <a:t>Non si usano parole, si fanno i fatti. Si teme di smettere di fare quel che fa sentire normali, angosciati dalla prospettiva di non potersi accoppiare e diventare dei paria intoccabili. Abuso del corpo.  </a:t>
            </a:r>
            <a:br>
              <a:rPr lang="it-IT" sz="2800" dirty="0"/>
            </a:br>
            <a:endParaRPr lang="it-IT" sz="28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840817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8" y="869784"/>
            <a:ext cx="9720072" cy="834888"/>
          </a:xfrm>
        </p:spPr>
        <p:txBody>
          <a:bodyPr/>
          <a:lstStyle/>
          <a:p>
            <a:r>
              <a:rPr lang="it-IT" dirty="0"/>
              <a:t>                        SESSO FAST FOOD 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8" y="1857374"/>
            <a:ext cx="10520172" cy="4827905"/>
          </a:xfrm>
        </p:spPr>
        <p:txBody>
          <a:bodyPr>
            <a:normAutofit fontScale="92500" lnSpcReduction="10000"/>
          </a:bodyPr>
          <a:lstStyle/>
          <a:p>
            <a:r>
              <a:rPr lang="it-IT" sz="2800" dirty="0"/>
              <a:t>La bulimia o frenesia erotica è il rovescio dell’inappetenza e della frigidità, </a:t>
            </a:r>
            <a:br>
              <a:rPr lang="it-IT" sz="2800" dirty="0"/>
            </a:br>
            <a:r>
              <a:rPr lang="it-IT" sz="2800" dirty="0"/>
              <a:t>manifesta </a:t>
            </a:r>
            <a:r>
              <a:rPr lang="it-IT" sz="2800" dirty="0" err="1"/>
              <a:t>discontrollo</a:t>
            </a:r>
            <a:r>
              <a:rPr lang="it-IT" sz="2800" dirty="0"/>
              <a:t> degli impulsi e sessualizzazione forzata di tensione, rabbia, frustrazioni, mancanze.</a:t>
            </a:r>
            <a:br>
              <a:rPr lang="it-IT" sz="2800" dirty="0"/>
            </a:br>
            <a:br>
              <a:rPr lang="it-IT" sz="2800" dirty="0"/>
            </a:br>
            <a:r>
              <a:rPr lang="it-IT" sz="2800" dirty="0"/>
              <a:t>Diffusione capillare sesso a pagamento: sex worker e centri massaggi, nightclub, locali hard e per scambisti, feste celibato con intrattenitrici, brigantaggio sessuale on line.</a:t>
            </a:r>
          </a:p>
          <a:p>
            <a:r>
              <a:rPr lang="it-IT" sz="2800" dirty="0"/>
              <a:t>Il sesso mordi e fuggi, usa e getta, esporta un modello tipico dell’erotismo maschile (nomadico, sbrigativo, superficiale, da raptus) a tutte le interazioni sessuali, assimilando omosessualità, prostituzione, eterosessualità. Non rapporti ma atti, automatici o seriali, oppure gesti inconsulti, varianti dell’auto-sessualità infantile (il piccolo è un maniaco del ritualismo, vuole la ripetizione infinita degli stessi gesti o parole, allo stesso modo con cui un cane vuole che gli si lanci e rilanci il bastoncino o il sasso). 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442117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8" y="844826"/>
            <a:ext cx="9720072" cy="894522"/>
          </a:xfrm>
        </p:spPr>
        <p:txBody>
          <a:bodyPr/>
          <a:lstStyle/>
          <a:p>
            <a:r>
              <a:rPr lang="it-IT" dirty="0"/>
              <a:t>                        Su e GIU di Giri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8" y="1950720"/>
            <a:ext cx="10234422" cy="4704080"/>
          </a:xfrm>
        </p:spPr>
        <p:txBody>
          <a:bodyPr>
            <a:normAutofit fontScale="92500" lnSpcReduction="20000"/>
          </a:bodyPr>
          <a:lstStyle/>
          <a:p>
            <a:r>
              <a:rPr lang="it-IT" sz="3000" dirty="0"/>
              <a:t>Sesso fatto in stato di effervescenza (entusiasmo, surplus, libiamo nei lieti calici) oppure di demoralizzazione (motore col minimo basso, individui a terra che temono di finir sotto terra): “L’estrema preoccupazione si combatte solo con l’estrema spensieratezza” (A. Dumas, </a:t>
            </a:r>
            <a:r>
              <a:rPr lang="it-IT" sz="3000" i="1" dirty="0"/>
              <a:t>I tre moschettieri</a:t>
            </a:r>
            <a:r>
              <a:rPr lang="it-IT" sz="3000" dirty="0"/>
              <a:t>)</a:t>
            </a:r>
            <a:br>
              <a:rPr lang="it-IT" sz="3000" dirty="0"/>
            </a:br>
            <a:br>
              <a:rPr lang="it-IT" sz="3000" dirty="0"/>
            </a:br>
            <a:r>
              <a:rPr lang="it-IT" sz="3000" dirty="0"/>
              <a:t>I dissoluti sono più infantili che adulti (si identificano col corpo e lo consegnano agli altri come da piccoli). Buttarsi via e volere il proprio male dà ebbrezza, l’idea di autodistruggersi gratifica l’onnipotenza e il narcisismo negativo, fino alla mitomania («L’ho voluto io»).</a:t>
            </a:r>
            <a:br>
              <a:rPr lang="it-IT" sz="3000" dirty="0"/>
            </a:br>
            <a:r>
              <a:rPr lang="it-IT" sz="3000" dirty="0"/>
              <a:t>Più si consuma in fretta e furia, più la fantasia si sterilizza e atrofizza, si attuano fantasmi erotizzati, ma non si attiva e non si dipana l’immaginario sessuale e amoroso, che invece è indispensabile per la vivacità e la vitalità della psiche.</a:t>
            </a:r>
          </a:p>
          <a:p>
            <a:endParaRPr lang="it-IT" sz="2400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2687417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03641" y="552659"/>
            <a:ext cx="9720072" cy="1065126"/>
          </a:xfrm>
        </p:spPr>
        <p:txBody>
          <a:bodyPr>
            <a:normAutofit/>
          </a:bodyPr>
          <a:lstStyle/>
          <a:p>
            <a:r>
              <a:rPr lang="it-IT" dirty="0"/>
              <a:t>               Erotizzazione </a:t>
            </a:r>
            <a:r>
              <a:rPr lang="it-IT" dirty="0" err="1"/>
              <a:t>maLessere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03641" y="1838847"/>
            <a:ext cx="10069184" cy="4841441"/>
          </a:xfrm>
        </p:spPr>
        <p:txBody>
          <a:bodyPr>
            <a:noAutofit/>
          </a:bodyPr>
          <a:lstStyle/>
          <a:p>
            <a:r>
              <a:rPr lang="it-IT" sz="2800" dirty="0"/>
              <a:t>Il maschio erotizzando si indurisce (riversa angosce all’esterno), la femmina sentimentalizzando si intenerisce (accoglie dentro). Gli </a:t>
            </a:r>
            <a:r>
              <a:rPr lang="it-IT" sz="2800" dirty="0" err="1"/>
              <a:t>agìti</a:t>
            </a:r>
            <a:r>
              <a:rPr lang="it-IT" sz="2800" dirty="0"/>
              <a:t> sessuali sono indicatori di condizioni psichiche ed esistenziali difficili o insopportabili. Sotto stress dissociazione parziale (</a:t>
            </a:r>
            <a:r>
              <a:rPr lang="it-IT" sz="2800" dirty="0" err="1"/>
              <a:t>sonnambulsmo</a:t>
            </a:r>
            <a:r>
              <a:rPr lang="it-IT" sz="2800" dirty="0"/>
              <a:t> o </a:t>
            </a:r>
            <a:r>
              <a:rPr lang="it-IT" sz="2800" i="1" dirty="0"/>
              <a:t>trance)</a:t>
            </a:r>
            <a:r>
              <a:rPr lang="it-IT" sz="2800" dirty="0"/>
              <a:t>, con perdita cognizione corporea e funzionamento da automa ignorando disagi, danni, dolori. Caduta autostima con ricerca punizione o condanna. Chi è sfiduciato chiede ai piaceri ciò che non può ottenere nella competizione sociale, tenta di dimenticare l’avvilimento nella sensualità. </a:t>
            </a:r>
            <a:br>
              <a:rPr lang="it-IT" sz="2800" dirty="0"/>
            </a:br>
            <a:r>
              <a:rPr lang="it-IT" sz="2800" dirty="0"/>
              <a:t>Malessere e condotta vengono registrati insieme, si memorizza l’associazione tra emozioni negative e comportamenti («preferiti»), ripetizione traumi e spaventi. </a:t>
            </a:r>
            <a:br>
              <a:rPr lang="it-IT" sz="2800" dirty="0"/>
            </a:br>
            <a:endParaRPr lang="it-IT" sz="28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222122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8" y="793275"/>
            <a:ext cx="9720072" cy="864703"/>
          </a:xfrm>
        </p:spPr>
        <p:txBody>
          <a:bodyPr/>
          <a:lstStyle/>
          <a:p>
            <a:r>
              <a:rPr lang="it-IT" dirty="0"/>
              <a:t>                     SESSO E AGGRESSIVITA’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7" y="1808703"/>
            <a:ext cx="10177273" cy="4963886"/>
          </a:xfrm>
        </p:spPr>
        <p:txBody>
          <a:bodyPr>
            <a:noAutofit/>
          </a:bodyPr>
          <a:lstStyle/>
          <a:p>
            <a:r>
              <a:rPr lang="it-IT" sz="2800" dirty="0"/>
              <a:t>Nella società senza guerra è la sessualità il campo dello scontro fisico e dell’audacia. Rischio, violenza sociale, abuso sostanze, </a:t>
            </a:r>
            <a:r>
              <a:rPr lang="it-IT" sz="2800" dirty="0" err="1"/>
              <a:t>discontrollo</a:t>
            </a:r>
            <a:r>
              <a:rPr lang="it-IT" sz="2800" dirty="0"/>
              <a:t> impulsi sono problematiche in larga misura maschili (solo il 3% di femmine manifesta “ninfomania”). Sesso arrabbiato per riprendere il controllo e contrastare impotenza, fatto «contro» qualcuno (trasgressione). Nello «sfogo» fusione di aggressività e voglia. </a:t>
            </a:r>
            <a:br>
              <a:rPr lang="it-IT" sz="2800" dirty="0"/>
            </a:br>
            <a:r>
              <a:rPr lang="it-IT" sz="2800" dirty="0"/>
              <a:t>Abusi e stupri di gruppo, etnie con prove di possesso orgiastico, violenze domestiche e femminicidi, infanticidi, stragi famigliari. Aggregando un certo numero di maschi (giovani, stessa sottocultura), si crea “squadra” (squadrone) che finalizza l’azione (goal). Fiammiferi accostati, con minore o maggior zolfo, che possono per sfregamento far fuoco. Istinto di padronanza (</a:t>
            </a:r>
            <a:r>
              <a:rPr lang="it-IT" sz="2800" i="1" dirty="0" err="1"/>
              <a:t>instinct</a:t>
            </a:r>
            <a:r>
              <a:rPr lang="it-IT" sz="2800" i="1" dirty="0"/>
              <a:t> of </a:t>
            </a:r>
            <a:r>
              <a:rPr lang="it-IT" sz="2800" i="1" dirty="0" err="1"/>
              <a:t>mastery</a:t>
            </a:r>
            <a:r>
              <a:rPr lang="it-IT" sz="2800" dirty="0"/>
              <a:t>).</a:t>
            </a:r>
            <a:br>
              <a:rPr lang="it-IT" sz="2800" dirty="0"/>
            </a:br>
            <a:endParaRPr lang="it-IT" sz="28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922424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30" y="700972"/>
            <a:ext cx="9720072" cy="997198"/>
          </a:xfrm>
        </p:spPr>
        <p:txBody>
          <a:bodyPr/>
          <a:lstStyle/>
          <a:p>
            <a:r>
              <a:rPr lang="it-IT" dirty="0"/>
              <a:t>                      SESSO A </a:t>
            </a:r>
            <a:r>
              <a:rPr lang="it-IT" dirty="0" err="1"/>
              <a:t>PaGamento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9" y="1798654"/>
            <a:ext cx="10520171" cy="4946369"/>
          </a:xfrm>
        </p:spPr>
        <p:txBody>
          <a:bodyPr>
            <a:noAutofit/>
          </a:bodyPr>
          <a:lstStyle/>
          <a:p>
            <a:r>
              <a:rPr lang="it-IT" sz="2400" dirty="0"/>
              <a:t>Materiale erotico eccedente la copula riproduttiva e di convivenza tra i sessi. Nelle «case di tolleranza» controllo istituzionale dei bassi istinti, apposite riserve ove scaricare in forma autorizzata morbosità, malessere, misoginia. Ricorso a transessuali e travestiti per «</a:t>
            </a:r>
            <a:r>
              <a:rPr lang="it-IT" sz="2400" dirty="0" err="1"/>
              <a:t>eviratio</a:t>
            </a:r>
            <a:r>
              <a:rPr lang="it-IT" sz="2400" dirty="0"/>
              <a:t>» e regressione psichica. </a:t>
            </a:r>
            <a:br>
              <a:rPr lang="it-IT" sz="2400" dirty="0"/>
            </a:br>
            <a:r>
              <a:rPr lang="it-IT" sz="2400" dirty="0"/>
              <a:t>Il sesso «per guadagno» deriva dallo scambio di sesso con cibo o protezione e dall’uso della gratificazione sessuale per mitigare violenza maschile. Prostitute/i credono che i due sistemi siano del tutto distinti e alternativi, il che li rende vittime di sadici e psicopatici.</a:t>
            </a:r>
            <a:br>
              <a:rPr lang="it-IT" sz="2400" dirty="0"/>
            </a:br>
            <a:r>
              <a:rPr lang="it-IT" sz="2400" dirty="0"/>
              <a:t>Da «donne pubbliche» (case chiuse, commensalismo) a </a:t>
            </a:r>
            <a:r>
              <a:rPr lang="it-IT" sz="2400" i="1" dirty="0"/>
              <a:t>escort</a:t>
            </a:r>
            <a:r>
              <a:rPr lang="it-IT" sz="2400" dirty="0"/>
              <a:t>, da soli e a tu per tu (recupero ritualismo collettivo nei locali per scambi di coppia e addio al celibato).</a:t>
            </a:r>
          </a:p>
          <a:p>
            <a:r>
              <a:rPr lang="it-IT" sz="2400" dirty="0"/>
              <a:t>Tra i clienti di prostitute/i: 2 hanno disturbo di personalità, 2 disturbo dell’umore, 1 fobico, 1 sotto effetto di sostanze, 1 gruppo goliardico, 1 fallimenti relazionali crisi coppia (dipendenza), 1 apprendistato adolescenziale o conforto vecchiaia, 1 isolamento lontananza carenza opportunità. Portatori di handicap.</a:t>
            </a:r>
          </a:p>
          <a:p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571275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9" y="690169"/>
            <a:ext cx="9720072" cy="1008002"/>
          </a:xfrm>
        </p:spPr>
        <p:txBody>
          <a:bodyPr/>
          <a:lstStyle/>
          <a:p>
            <a:r>
              <a:rPr lang="it-IT" dirty="0"/>
              <a:t>                     DIPENDENZE MULTIPLE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9" y="1838848"/>
            <a:ext cx="10248709" cy="4671282"/>
          </a:xfrm>
        </p:spPr>
        <p:txBody>
          <a:bodyPr>
            <a:noAutofit/>
          </a:bodyPr>
          <a:lstStyle/>
          <a:p>
            <a:r>
              <a:rPr lang="it-IT" sz="2800" dirty="0"/>
              <a:t>Sesso come droga e droghe del sesso o dello stupro (para-necrofilia).</a:t>
            </a:r>
            <a:br>
              <a:rPr lang="it-IT" sz="2800" dirty="0"/>
            </a:br>
            <a:r>
              <a:rPr lang="it-IT" sz="2800" dirty="0"/>
              <a:t>Consumo acuto (birra, vino e superalcolici) associato a risse, incidenti, violenze sessuali. In parallelo abuso psicofarmaci e farmaci in generale. Baccanali di solipsisti nei </a:t>
            </a:r>
            <a:r>
              <a:rPr lang="it-IT" sz="2800" i="1" dirty="0"/>
              <a:t>rave party</a:t>
            </a:r>
            <a:r>
              <a:rPr lang="it-IT" sz="2800" dirty="0"/>
              <a:t> (farneticare, vagabondare e delirare), che vanno in estasi tra il martello della musica e l’incudine delle sostanze.</a:t>
            </a:r>
          </a:p>
          <a:p>
            <a:r>
              <a:rPr lang="it-IT" sz="2800" i="1" dirty="0" err="1"/>
              <a:t>Addition</a:t>
            </a:r>
            <a:r>
              <a:rPr lang="it-IT" sz="2800" dirty="0"/>
              <a:t>: mobile, games, </a:t>
            </a:r>
            <a:r>
              <a:rPr lang="it-IT" sz="2800" dirty="0" err="1"/>
              <a:t>turistic</a:t>
            </a:r>
            <a:r>
              <a:rPr lang="it-IT" sz="2800" dirty="0"/>
              <a:t>, shopping, </a:t>
            </a:r>
            <a:r>
              <a:rPr lang="it-IT" sz="2800" dirty="0" err="1"/>
              <a:t>workaholism</a:t>
            </a:r>
            <a:r>
              <a:rPr lang="it-IT" sz="2800" dirty="0"/>
              <a:t> (dipendenza dal lavoro) e </a:t>
            </a:r>
            <a:r>
              <a:rPr lang="it-IT" sz="2800" dirty="0" err="1"/>
              <a:t>overtraining</a:t>
            </a:r>
            <a:r>
              <a:rPr lang="it-IT" sz="2800" dirty="0"/>
              <a:t> (allenamenti).</a:t>
            </a:r>
            <a:br>
              <a:rPr lang="it-IT" sz="2800" dirty="0"/>
            </a:br>
            <a:br>
              <a:rPr lang="it-IT" sz="2800" dirty="0"/>
            </a:br>
            <a:r>
              <a:rPr lang="it-IT" sz="2800" dirty="0"/>
              <a:t>Dispositivi tecnologici fungono da protesi grazie alle quali l’individuo agisce anche quando demotivato e inadeguato.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0958708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34288" y="965200"/>
            <a:ext cx="9720072" cy="736228"/>
          </a:xfrm>
        </p:spPr>
        <p:txBody>
          <a:bodyPr>
            <a:normAutofit/>
          </a:bodyPr>
          <a:lstStyle/>
          <a:p>
            <a:r>
              <a:rPr lang="it-IT" dirty="0"/>
              <a:t>                  LINGUAGGIO NON VERBALE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33457" y="1899920"/>
            <a:ext cx="10496568" cy="47692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400" dirty="0"/>
              <a:t>La maturazione emancipa da stimoli fisici e sensibilità periferiche. Se si usa la pelle per “parlare”, è perché il dialogo interno è carente e manca sufficiente competenza linguistica. Linguaggio e riflessione sono “equivalenti istintuali”, trasferimenti del corredo istintuale e del materiale inconscio sul piano intellettivo. 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Tatuaggi e piercing: regressione all’erotismo cutaneo infantile (al posto della stimolazione tattile affettuosa) e ricerca di iniziazione chirurgica (in sostituzione di quella socio-culturale). Metamorfosi bestiale e mitomane, ci si cambia da soli i connotati, stravolgendo identità e fisionomia. Aggressioni con l’acido per sfigurare e far perdere la faccia in pubblico deturpandola per sempre. 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Analogia con imbrattamento della fase anale (copertura protettiva), macchie d’inchiostro indelebile di contenuti conflittuali, esternazione di mali, tentativo paradossale di far pulizia interna e sentirsi persino </a:t>
            </a:r>
            <a:r>
              <a:rPr lang="it-IT" sz="2400"/>
              <a:t>più nitidi </a:t>
            </a:r>
            <a:r>
              <a:rPr lang="it-IT" sz="2400" dirty="0"/>
              <a:t>dei tanti puliti fuori. </a:t>
            </a:r>
            <a:br>
              <a:rPr lang="it-IT" sz="2400" dirty="0"/>
            </a:br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355066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4768" y="476857"/>
            <a:ext cx="9720072" cy="1262269"/>
          </a:xfrm>
        </p:spPr>
        <p:txBody>
          <a:bodyPr>
            <a:normAutofit/>
          </a:bodyPr>
          <a:lstStyle/>
          <a:p>
            <a:r>
              <a:rPr lang="it-IT" dirty="0"/>
              <a:t>                ANALFABETISMO SESSUALE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84980" y="1869897"/>
            <a:ext cx="10148780" cy="4839015"/>
          </a:xfrm>
        </p:spPr>
        <p:txBody>
          <a:bodyPr>
            <a:normAutofit lnSpcReduction="10000"/>
          </a:bodyPr>
          <a:lstStyle/>
          <a:p>
            <a:r>
              <a:rPr lang="it-IT" sz="2400" dirty="0"/>
              <a:t>Livello medio-alto di istruzione/standard igienico-sanitario e generale ignoranza sessuale (persino sull’anatomia genitale). Le nuove generazioni </a:t>
            </a:r>
            <a:r>
              <a:rPr lang="it-IT" sz="2400" dirty="0" err="1"/>
              <a:t>iper</a:t>
            </a:r>
            <a:r>
              <a:rPr lang="it-IT" sz="2400" dirty="0"/>
              <a:t>-formate e i nativi digitali non fanno riferimento a servizi dedicati e fonti attendibili per affrontare gli aspetti medici, psicologici, culturali e morali della vita amorosa. Il clamore in pubblico e il silenzio nei contatti professionali (privacy, dati sensibili) rendono più difficile entrare nel merito e far emergere il sommerso. Scarsa preparazione in materia degli operatori e imbarazzo comunicativo.</a:t>
            </a:r>
            <a:br>
              <a:rPr lang="it-IT" sz="2400" dirty="0"/>
            </a:br>
            <a:r>
              <a:rPr lang="it-IT" sz="2400" dirty="0"/>
              <a:t> </a:t>
            </a:r>
            <a:br>
              <a:rPr lang="it-IT" sz="2400" dirty="0"/>
            </a:br>
            <a:r>
              <a:rPr lang="it-IT" sz="2400" dirty="0"/>
              <a:t>Attualmente la sessualità è “attribuita” solo per meglio venire espropriata, sono previsti compiti da fare a casa e in classe in base a foglietti illustrativi eloquenti, senza necessità di avvertenze per l’uso corretto. Se in passato era stigmatizzato l’eccesso passionale o istintuale, ora è il deficit di indicatori di vitalismo fisico e godimento a costituire causa di cattiva reputazione e intima vergogna</a:t>
            </a:r>
            <a:r>
              <a:rPr lang="it-IT" dirty="0"/>
              <a:t>. </a:t>
            </a:r>
            <a:br>
              <a:rPr lang="it-IT" dirty="0"/>
            </a:br>
            <a:r>
              <a:rPr lang="it-IT" dirty="0"/>
              <a:t>A</a:t>
            </a:r>
            <a:r>
              <a:rPr lang="it-IT" sz="2400" dirty="0"/>
              <a:t>buso della corporeità e della gestualità sessuale, fino alla violazione e al rifiuto dell’intimità.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033352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4493" y="773722"/>
            <a:ext cx="9720072" cy="874207"/>
          </a:xfrm>
        </p:spPr>
        <p:txBody>
          <a:bodyPr>
            <a:normAutofit/>
          </a:bodyPr>
          <a:lstStyle/>
          <a:p>
            <a:r>
              <a:rPr lang="it-IT" dirty="0"/>
              <a:t>                     CRISI COPPIA FAMIGLIA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64493" y="1886395"/>
            <a:ext cx="10475667" cy="4839525"/>
          </a:xfrm>
        </p:spPr>
        <p:txBody>
          <a:bodyPr>
            <a:normAutofit fontScale="25000" lnSpcReduction="20000"/>
          </a:bodyPr>
          <a:lstStyle/>
          <a:p>
            <a:r>
              <a:rPr lang="it-IT" sz="11200" dirty="0"/>
              <a:t>Legami patologici. Separazioni poco dopo matrimonio o alla nascita del figlio. Divorzi per tradimenti virtuali. Separazioni non riconosciute come fallimenti per l’illusione del successo dell’innamoramento.</a:t>
            </a:r>
            <a:br>
              <a:rPr lang="it-IT" sz="11200" dirty="0"/>
            </a:br>
            <a:r>
              <a:rPr lang="it-IT" sz="11200" dirty="0"/>
              <a:t>Matrimoni bianchi, separati in casa, convivenze fittizie. Disfunzioni sessuali. Eterosessualità ego-distonica, avversione sessuale e sessuofobia in età adulta. Narcisismo a due e monogamia seriale. Flirt, storie di comodità e dipendenza, tradimenti «innocenti» perché non c’è progetto comune. </a:t>
            </a:r>
          </a:p>
          <a:p>
            <a:r>
              <a:rPr lang="it-IT" sz="11200" dirty="0"/>
              <a:t>Crollo fertilità spermatica, coppie sterili a due cifre, fecondazione assistita e adozioni (mercato). A 35 anni declino funzione ovulatoria. Fecondità media mensile di una coppia “normale” (tre rapporti a settimana): tra 20-34 anni probabilità di gravidanza il 30% e a 40 il  9-10%. </a:t>
            </a:r>
            <a:br>
              <a:rPr lang="it-IT" sz="11200" dirty="0"/>
            </a:br>
            <a:br>
              <a:rPr lang="it-IT" sz="11200" dirty="0"/>
            </a:br>
            <a:r>
              <a:rPr lang="it-IT" sz="11200" dirty="0"/>
              <a:t>Paternità e sindrome della </a:t>
            </a:r>
            <a:r>
              <a:rPr lang="it-IT" sz="11200" i="1" dirty="0" err="1"/>
              <a:t>couvade</a:t>
            </a:r>
            <a:r>
              <a:rPr lang="it-IT" sz="11200" dirty="0"/>
              <a:t>.</a:t>
            </a:r>
          </a:p>
          <a:p>
            <a:br>
              <a:rPr lang="it-IT" dirty="0"/>
            </a:br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6916427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03642" y="745433"/>
            <a:ext cx="9720072" cy="1103243"/>
          </a:xfrm>
        </p:spPr>
        <p:txBody>
          <a:bodyPr/>
          <a:lstStyle/>
          <a:p>
            <a:r>
              <a:rPr lang="it-IT"/>
              <a:t>                         </a:t>
            </a:r>
            <a:r>
              <a:rPr lang="it-IT" dirty="0"/>
              <a:t>PRO-</a:t>
            </a:r>
            <a:r>
              <a:rPr lang="it-IT" dirty="0" err="1"/>
              <a:t>CReAzione</a:t>
            </a:r>
            <a:r>
              <a:rPr lang="it-IT" dirty="0"/>
              <a:t>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64493" y="1848677"/>
            <a:ext cx="10208332" cy="4750905"/>
          </a:xfrm>
        </p:spPr>
        <p:txBody>
          <a:bodyPr>
            <a:noAutofit/>
          </a:bodyPr>
          <a:lstStyle/>
          <a:p>
            <a:r>
              <a:rPr lang="it-IT" sz="2400" dirty="0"/>
              <a:t>Aborto «eventualità» che non dissocia il rapporto sessuale dall’ipotesi generativa. La contraccezione ha affrancato dalle gravidanze indesiderate, consegnando corpo e psiche a una generica istanza sessuale a prescindere dalla maturità della persona. Una sessualità più programmata che consapevole o responsabile: lei è «pronta» per l’accoppiamento, in apparenza senza bisogno di pensarci e di valutare rischi o affidabilità del partner. </a:t>
            </a:r>
            <a:br>
              <a:rPr lang="it-IT" sz="2400" dirty="0"/>
            </a:br>
            <a:r>
              <a:rPr lang="it-IT" sz="2400" dirty="0"/>
              <a:t>Condilomi nei conflitti di coppia, MTS nei sei mesi successivi alla fine di un legame. La malattia è il terzo incomodo, analogo al prodotto dell’incrocio di patrimoni genetici e personalità (figlio abortito). Sequele di disturbi genitali e infezioni veneree dopo la conclusione di storie di coppia (un ricordino o cicatrici indelebili, compreso il tumore dell’utero, una maniera di volere tutto ma in negativo). </a:t>
            </a:r>
            <a:br>
              <a:rPr lang="it-IT" sz="2400" dirty="0"/>
            </a:br>
            <a:r>
              <a:rPr lang="it-IT" sz="2400" dirty="0"/>
              <a:t>Dopo il parto la ripresa dei rapporti tra coniugi è tutt’altro che facile, associata sia per lei che per lui a timori e vissuti non razionali. Motivi igienico-sanitari per limitare o negare l’intimità coniugale.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099977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8" y="725557"/>
            <a:ext cx="9720072" cy="934278"/>
          </a:xfrm>
        </p:spPr>
        <p:txBody>
          <a:bodyPr/>
          <a:lstStyle/>
          <a:p>
            <a:r>
              <a:rPr lang="it-IT" dirty="0"/>
              <a:t>                  RITARDO/Blocco SVILUPPO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8" y="1767840"/>
            <a:ext cx="10405872" cy="4911256"/>
          </a:xfrm>
        </p:spPr>
        <p:txBody>
          <a:bodyPr>
            <a:normAutofit lnSpcReduction="10000"/>
          </a:bodyPr>
          <a:lstStyle/>
          <a:p>
            <a:r>
              <a:rPr lang="it-IT" sz="2400" dirty="0"/>
              <a:t>«Parto sociale» (debutto): danno permanente nell’inserimento in società. </a:t>
            </a:r>
            <a:br>
              <a:rPr lang="it-IT" sz="2400" dirty="0"/>
            </a:br>
            <a:r>
              <a:rPr lang="it-IT" sz="2400" dirty="0"/>
              <a:t>Dalla pubertà inizia a «prender corpo» l’identità personale.</a:t>
            </a:r>
            <a:br>
              <a:rPr lang="it-IT" sz="2400" dirty="0"/>
            </a:br>
            <a:r>
              <a:rPr lang="it-IT" sz="2400" dirty="0"/>
              <a:t>Un adolescente su 7 ha un disturbo psichiatrico serio.</a:t>
            </a:r>
          </a:p>
          <a:p>
            <a:r>
              <a:rPr lang="it-IT" sz="2400" dirty="0"/>
              <a:t>Gravidanze e aborti al di sotto dei 14 anni, mercificazione ragazzine per oggetti di consumo, baby squillo. Delibere regionali che prevedono offerta di pillola e preservativo ai giovani sotto i ventiquattro anni che si rivolgono al Consultorio. Metodi anticoncezionali prescritti ad adolescenti senza rappresentazione mentale del corpo e degli apparati genitali.</a:t>
            </a:r>
          </a:p>
          <a:p>
            <a:r>
              <a:rPr lang="it-IT" sz="2400" dirty="0"/>
              <a:t>Anomalie genitali e disturbi non portati all’attenzione di medici fino all’età adulta (</a:t>
            </a:r>
            <a:r>
              <a:rPr lang="it-IT" sz="2400" i="1" dirty="0"/>
              <a:t>Short </a:t>
            </a:r>
            <a:r>
              <a:rPr lang="it-IT" sz="2400" i="1" dirty="0" err="1"/>
              <a:t>skin</a:t>
            </a:r>
            <a:r>
              <a:rPr lang="it-IT" sz="2400" dirty="0"/>
              <a:t>).</a:t>
            </a:r>
          </a:p>
          <a:p>
            <a:r>
              <a:rPr lang="it-IT" sz="2400" dirty="0"/>
              <a:t>Viagra tra giovani e giovanissimi.</a:t>
            </a:r>
            <a:br>
              <a:rPr lang="it-IT" sz="2400" dirty="0"/>
            </a:br>
            <a:r>
              <a:rPr lang="it-IT" sz="2400" dirty="0"/>
              <a:t>Donne e uomini «vergini» a 30 e 40 anni.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Sette sataniche, </a:t>
            </a:r>
            <a:r>
              <a:rPr lang="it-IT" sz="2400" dirty="0" err="1"/>
              <a:t>cainismo</a:t>
            </a:r>
            <a:r>
              <a:rPr lang="it-IT" sz="2400" dirty="0"/>
              <a:t>, primitivismo, tribù, </a:t>
            </a:r>
            <a:r>
              <a:rPr lang="it-IT" sz="2400" i="1" dirty="0"/>
              <a:t>baby gang </a:t>
            </a:r>
            <a:r>
              <a:rPr lang="it-IT" sz="2400" dirty="0"/>
              <a:t>(insieme di malviventi). </a:t>
            </a:r>
          </a:p>
          <a:p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41116390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30" y="882374"/>
            <a:ext cx="9720072" cy="797339"/>
          </a:xfrm>
        </p:spPr>
        <p:txBody>
          <a:bodyPr>
            <a:normAutofit/>
          </a:bodyPr>
          <a:lstStyle/>
          <a:p>
            <a:r>
              <a:rPr lang="it-IT" dirty="0"/>
              <a:t>                        AUTOEROTISMO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9" y="1828800"/>
            <a:ext cx="10062971" cy="4899990"/>
          </a:xfrm>
        </p:spPr>
        <p:txBody>
          <a:bodyPr>
            <a:noAutofit/>
          </a:bodyPr>
          <a:lstStyle/>
          <a:p>
            <a:r>
              <a:rPr lang="it-IT" sz="2400" dirty="0"/>
              <a:t>Bambini di sei anni con pensieri a sfondo sessuale come rimedio alla tensione nervosa e allo sconforto. Abitudine rinforzata con il passare degli anni a uscire dalla realtà rifugiandosi in un mondo ideale di gratificazioni erotiche e narcisistiche. Masturbazioni cerebrali e onanismo.  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Se la sessualità è costellata di anomalie e idiosincrasie, è perché la libido, necessaria ad “attaccarsi” a coloro da cui si dipende, è un materiale cedevole che reca l’impronta e la deformazione delle interazioni nell’età infantile. Il piccolo, specie il maschio, tenta di deviare sul piano sessuale le spinte aggressive, l’odio e la violenza interni, erotizza il male preparando la strada all’autolesionismo e al masochismo, oppure alla franca perversione, al sadismo e al gusto di far patire gli altri. </a:t>
            </a:r>
          </a:p>
          <a:p>
            <a:r>
              <a:rPr lang="it-IT" sz="2400" dirty="0"/>
              <a:t>Vergogna e colpa, complessi, dismorfofobie, film mentali, paranoie (pensiero magico). Solitudine impenetrabile dell’adolescente maschio. </a:t>
            </a:r>
            <a:br>
              <a:rPr lang="it-IT" sz="2400" dirty="0"/>
            </a:br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7891730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58957" y="815009"/>
            <a:ext cx="9601196" cy="912191"/>
          </a:xfrm>
        </p:spPr>
        <p:txBody>
          <a:bodyPr/>
          <a:lstStyle/>
          <a:p>
            <a:r>
              <a:rPr lang="it-IT" dirty="0"/>
              <a:t>                        Pornografia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16496" y="1960879"/>
            <a:ext cx="10313503" cy="4690241"/>
          </a:xfrm>
        </p:spPr>
        <p:txBody>
          <a:bodyPr>
            <a:noAutofit/>
          </a:bodyPr>
          <a:lstStyle/>
          <a:p>
            <a:r>
              <a:rPr lang="it-IT" sz="2400" dirty="0"/>
              <a:t>Ragazzini (anche prepuberi) con dipendenza dalla pornografia e disinvestimento esperienze reali, sviluppano anedonia e </a:t>
            </a:r>
            <a:r>
              <a:rPr lang="it-IT" sz="2400" dirty="0" err="1"/>
              <a:t>ipoattività</a:t>
            </a:r>
            <a:r>
              <a:rPr lang="it-IT" sz="2400" dirty="0"/>
              <a:t>, assenza di desiderio. Uso di stimoli visivi per attivare una risposta di eccitazione esaurita su sé stessi per incapacità di auto-innesco con la fantasia e il gioco. </a:t>
            </a:r>
            <a:br>
              <a:rPr lang="it-IT" sz="2400" dirty="0"/>
            </a:br>
            <a:r>
              <a:rPr lang="it-IT" sz="2400" dirty="0"/>
              <a:t>Gli orgasmi da riflesso condizionato sono vissuti come il vero sesso e l’immaginario promiscuo e bisessuale facilita il passaggio all’atto con prostitute e travestiti. Inoltre si produce fissazione sul sesso non consensuale, che rende poco gratificante la comune pratica nella quale si è inadeguati. Ciò favorisce abuso e stupro da parte di chi finisce per viversi e pensarsi come maniaco o pervertito. </a:t>
            </a:r>
            <a:br>
              <a:rPr lang="it-IT" sz="2400" dirty="0"/>
            </a:br>
            <a:r>
              <a:rPr lang="it-IT" sz="2400" dirty="0"/>
              <a:t>Frustrazione causata da invidia per il continuo confronto con modelli hard e dalla mancanza di contatto umano. Se non si agisce ci si sente male fisicamente (a un passo dall’esplodere). Io puerile collerico e incontentabile, rabbia anale e orale che sostengono il sadismo fallico.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6746930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8" y="885824"/>
            <a:ext cx="9720072" cy="785813"/>
          </a:xfrm>
        </p:spPr>
        <p:txBody>
          <a:bodyPr/>
          <a:lstStyle/>
          <a:p>
            <a:r>
              <a:rPr lang="it-IT" dirty="0"/>
              <a:t>                           BULLI E PUPE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8" y="1857374"/>
            <a:ext cx="10463022" cy="4843464"/>
          </a:xfrm>
        </p:spPr>
        <p:txBody>
          <a:bodyPr>
            <a:normAutofit/>
          </a:bodyPr>
          <a:lstStyle/>
          <a:p>
            <a:r>
              <a:rPr lang="it-IT" sz="2400" dirty="0"/>
              <a:t>Nel periodo di maturazione genitale tutte le emozioni si colorano di sensualità, una erotizzazione superficiale e aspecifica. 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Età dell’incoscienza in termini biochimici e psicosociali. Il piacere è associato all’assenza o perdita di controllo (esclusione corteccia prefrontale), specie per alcune tipologie predisposte alla dipendenza (facile lo slittamento dal gioco all’abuso). Aggressività mesencefalica, impulsiva e reattiva a corto circuito.</a:t>
            </a:r>
            <a:br>
              <a:rPr lang="it-IT" sz="2400" dirty="0"/>
            </a:br>
            <a:r>
              <a:rPr lang="it-IT" sz="2400" dirty="0"/>
              <a:t>Incidenti e suicidio rappresentano le prime due cause di morte in età giovanile (</a:t>
            </a:r>
            <a:r>
              <a:rPr lang="it-IT" sz="2400" i="1" dirty="0"/>
              <a:t>paura di vivere </a:t>
            </a:r>
            <a:r>
              <a:rPr lang="it-IT" sz="2400" dirty="0"/>
              <a:t>più che di morire). </a:t>
            </a:r>
            <a:br>
              <a:rPr lang="it-IT" sz="2400" dirty="0"/>
            </a:br>
            <a:r>
              <a:rPr lang="it-IT" sz="2400" dirty="0"/>
              <a:t>Malattie veneree tipicamente “giovanili” (un tributo all’amore). Pavidità, sfida, mettersi alla prova, sbagliare, provocare. Nei gruppi di “pari” esposizione al contagio di ogni psicopatologia e condotta deviante, la brutalità e amoralità di cui son maestri i ragazzini. La vanità e la dipendenza dal branco contano più della spinta sessuale. 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596772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8" y="828675"/>
            <a:ext cx="9720072" cy="871538"/>
          </a:xfrm>
        </p:spPr>
        <p:txBody>
          <a:bodyPr>
            <a:normAutofit/>
          </a:bodyPr>
          <a:lstStyle/>
          <a:p>
            <a:r>
              <a:rPr lang="it-IT" dirty="0"/>
              <a:t>                  LA FANTASIA AL POTERE?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2848" y="1828800"/>
            <a:ext cx="10172827" cy="4826000"/>
          </a:xfrm>
        </p:spPr>
        <p:txBody>
          <a:bodyPr>
            <a:noAutofit/>
          </a:bodyPr>
          <a:lstStyle/>
          <a:p>
            <a:r>
              <a:rPr lang="it-IT" sz="2400" dirty="0"/>
              <a:t>«Dove vi è un grave errore di vocabolario, è difficile che non vi sia un grave errore di pensiero» (Simone Weil)</a:t>
            </a:r>
            <a:br>
              <a:rPr lang="it-IT" sz="2400" dirty="0"/>
            </a:br>
            <a:r>
              <a:rPr lang="it-IT" sz="2400" dirty="0"/>
              <a:t>Non binarismo, </a:t>
            </a:r>
            <a:r>
              <a:rPr lang="it-IT" sz="2400" i="1" dirty="0" err="1"/>
              <a:t>genderless</a:t>
            </a:r>
            <a:r>
              <a:rPr lang="it-IT" sz="2400" dirty="0"/>
              <a:t>, </a:t>
            </a:r>
            <a:r>
              <a:rPr lang="it-IT" sz="2400" dirty="0" err="1"/>
              <a:t>poliamorosi</a:t>
            </a:r>
            <a:r>
              <a:rPr lang="it-IT" sz="2400" dirty="0"/>
              <a:t>, asessuali, </a:t>
            </a:r>
            <a:r>
              <a:rPr lang="it-IT" sz="2400" i="1" dirty="0"/>
              <a:t>fantasy-</a:t>
            </a:r>
            <a:r>
              <a:rPr lang="it-IT" sz="2400" i="1" dirty="0" err="1"/>
              <a:t>virtual</a:t>
            </a:r>
            <a:r>
              <a:rPr lang="it-IT" sz="2400" i="1" dirty="0"/>
              <a:t> sex, </a:t>
            </a:r>
            <a:r>
              <a:rPr lang="it-IT" sz="2400" i="1" dirty="0" err="1"/>
              <a:t>queer</a:t>
            </a:r>
            <a:r>
              <a:rPr lang="it-IT" sz="2400" dirty="0"/>
              <a:t>. Adolescenti incerti sul genere e/o la preferenza (fase indifferenziata e onnipotenza del pensiero), riduzione dimorfismo sessuale. </a:t>
            </a:r>
            <a:r>
              <a:rPr lang="it-IT" sz="2400" dirty="0" err="1"/>
              <a:t>Riattribuzione</a:t>
            </a:r>
            <a:r>
              <a:rPr lang="it-IT" sz="2400" dirty="0"/>
              <a:t> sesso nella fanciullezza in base a precoci manifestazioni e su richiesta dell’interessato.</a:t>
            </a:r>
            <a:br>
              <a:rPr lang="it-IT" sz="2400" dirty="0"/>
            </a:br>
            <a:r>
              <a:rPr lang="it-IT" sz="2400" dirty="0"/>
              <a:t>LGBT categoria fittizia (dei diritti civili) versus MSM categoria sanitaria (dei rovesci venerei, allerta </a:t>
            </a:r>
            <a:r>
              <a:rPr lang="it-IT" sz="2400" dirty="0" err="1"/>
              <a:t>Pride</a:t>
            </a:r>
            <a:r>
              <a:rPr lang="it-IT" sz="2400" dirty="0"/>
              <a:t>). </a:t>
            </a:r>
            <a:br>
              <a:rPr lang="it-IT" sz="2400" dirty="0"/>
            </a:br>
            <a:r>
              <a:rPr lang="it-IT" sz="2400" dirty="0"/>
              <a:t>Bambino perverso polimorfo: sessualità </a:t>
            </a:r>
            <a:r>
              <a:rPr lang="it-IT" sz="2400" dirty="0" err="1"/>
              <a:t>pre</a:t>
            </a:r>
            <a:r>
              <a:rPr lang="it-IT" sz="2400" dirty="0"/>
              <a:t>-genitale senza centro e primato. </a:t>
            </a:r>
            <a:br>
              <a:rPr lang="it-IT" sz="2400" dirty="0"/>
            </a:br>
            <a:r>
              <a:rPr lang="it-IT" sz="2400" dirty="0"/>
              <a:t>L’oscillazione degli odierni adolescenti perpetui non è la bisessualità «giovanile» dell’altro ieri (di facciata, per opportunismo, di appetito onnivoro), bensì </a:t>
            </a:r>
            <a:r>
              <a:rPr lang="it-IT" sz="2400" i="1" dirty="0"/>
              <a:t>stand by </a:t>
            </a:r>
            <a:r>
              <a:rPr lang="it-IT" sz="2400" dirty="0"/>
              <a:t>sessuale e sentimentale di «piccoli principi» con indifferenza verso l’oggetto. Specchio scheggiato che riflette l’insufficiente distinzione dell’identità psicosessuale dell’individuo.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2296217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8" y="792480"/>
            <a:ext cx="9720072" cy="894080"/>
          </a:xfrm>
        </p:spPr>
        <p:txBody>
          <a:bodyPr>
            <a:normAutofit/>
          </a:bodyPr>
          <a:lstStyle/>
          <a:p>
            <a:r>
              <a:rPr lang="it-IT" dirty="0"/>
              <a:t>  Omosessualità </a:t>
            </a:r>
            <a:r>
              <a:rPr lang="it-IT" dirty="0" err="1"/>
              <a:t>ASPecifica</a:t>
            </a:r>
            <a:r>
              <a:rPr lang="it-IT" dirty="0"/>
              <a:t> e sintomatica 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66967" y="1857374"/>
            <a:ext cx="10191558" cy="4786313"/>
          </a:xfrm>
        </p:spPr>
        <p:txBody>
          <a:bodyPr>
            <a:noAutofit/>
          </a:bodyPr>
          <a:lstStyle/>
          <a:p>
            <a:r>
              <a:rPr lang="it-IT" sz="2400" dirty="0"/>
              <a:t>Tabuizzata l’omosessualità di base, collettiva e primordiale, che ha ben poco a che vedere con l’orientamento sessuale dei singoli individui. Forma recessiva.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Attualmente slittamento dalla pubertà all’età giovanile-adulta degli atti omosessuali di apprendistato e sostegno. Soggetti che sono non-etero e non-omo, hanno comportamenti di un tipo o dell’altro, persino talora legami (fino alla fecondazione artificiale). Maschi che «fanno i gay» per qualche tempo, senza essere né sentirsi tali. Donne con disturbi dell’umore e di personalità, pseudo-lesbismo o bisessualità di ripiego. 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Interazioni sessualizzate (omo o etero) per sopravvivenza psichica, che corrispondono al livello effettivo di sviluppo. Il bisogno di sicurezza prevale sulla sfera sessuale: segno di disturbo della funzione per traumi o complessi, deficit maturazione psicologica individuale.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8626061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8" y="857250"/>
            <a:ext cx="9720072" cy="857250"/>
          </a:xfrm>
        </p:spPr>
        <p:txBody>
          <a:bodyPr/>
          <a:lstStyle/>
          <a:p>
            <a:r>
              <a:rPr lang="it-IT" dirty="0"/>
              <a:t>                 ABUSI SESSUALI SU MINORI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00113" y="1971674"/>
            <a:ext cx="10829925" cy="4686301"/>
          </a:xfrm>
        </p:spPr>
        <p:txBody>
          <a:bodyPr>
            <a:noAutofit/>
          </a:bodyPr>
          <a:lstStyle/>
          <a:p>
            <a:pPr lvl="0">
              <a:buClr>
                <a:srgbClr val="1CADE4"/>
              </a:buClr>
            </a:pPr>
            <a:r>
              <a:rPr lang="it-IT" sz="2400" dirty="0"/>
              <a:t>Nei paesi occidentali 1 femmina su 4 e 1 maschio su 7, per lo più in ambito parentale. Potere formidabile perché concretizza i fantasmi sessuali nell’età dello sviluppo. Reazione autolesionistica della vittima, che incorpora/giustifica l’abuso, con la tentazione di ripetere (in ruolo passivo o attivo).</a:t>
            </a:r>
            <a:r>
              <a:rPr lang="it-IT" sz="2400" dirty="0">
                <a:solidFill>
                  <a:prstClr val="black"/>
                </a:solidFill>
              </a:rPr>
              <a:t> </a:t>
            </a:r>
            <a:br>
              <a:rPr lang="it-IT" sz="2400" dirty="0">
                <a:solidFill>
                  <a:prstClr val="black"/>
                </a:solidFill>
              </a:rPr>
            </a:br>
            <a:r>
              <a:rPr lang="it-IT" sz="2400" dirty="0">
                <a:solidFill>
                  <a:prstClr val="black"/>
                </a:solidFill>
              </a:rPr>
              <a:t>Adulti «cordiali e tirannici» . Freud, </a:t>
            </a:r>
            <a:r>
              <a:rPr lang="it-IT" sz="2400" i="1" dirty="0">
                <a:solidFill>
                  <a:prstClr val="black"/>
                </a:solidFill>
              </a:rPr>
              <a:t>Un bambino viene picchiato</a:t>
            </a:r>
            <a:r>
              <a:rPr lang="it-IT" sz="2400" dirty="0">
                <a:solidFill>
                  <a:prstClr val="black"/>
                </a:solidFill>
              </a:rPr>
              <a:t> (1919): masochismo endogeno da rimozione di desideri incestuosi nei confronti del padre, che porta a auspicare la punizione e il dolore per sedare il senso di colpa. Meno si viene “puniti”, più cresce il vissuto di colpevolezza e dilaga il sadomasochismo tra ragazzi e ragazze. L’alternativa è tra offrirsi per le botte o infliggersele da sé e godere del picchiare o veder picchiati gli altri. </a:t>
            </a:r>
            <a:br>
              <a:rPr lang="it-IT" sz="2400" dirty="0">
                <a:solidFill>
                  <a:prstClr val="black"/>
                </a:solidFill>
              </a:rPr>
            </a:br>
            <a:r>
              <a:rPr lang="it-IT" sz="2400" dirty="0">
                <a:solidFill>
                  <a:prstClr val="black"/>
                </a:solidFill>
              </a:rPr>
              <a:t>«</a:t>
            </a:r>
            <a:r>
              <a:rPr lang="it-IT" sz="2400" dirty="0"/>
              <a:t>Perché ogni piacere e ogni dolore, quasi fossero chiodi, inchiodano l’anima al corpo, gliela saldano in modo che essa diventa corporea, fino a ritener per vere le cose ritenute tali dal corpo» (Platone, </a:t>
            </a:r>
            <a:r>
              <a:rPr lang="it-IT" sz="2400" i="1" dirty="0"/>
              <a:t>Fedone</a:t>
            </a:r>
            <a:r>
              <a:rPr lang="it-IT" sz="2400" dirty="0"/>
              <a:t>). «Ogni danno lascia dispiacere nella ricordazione» (Leonardo, </a:t>
            </a:r>
            <a:r>
              <a:rPr lang="it-IT" sz="2400" i="1" dirty="0"/>
              <a:t>Codice H</a:t>
            </a:r>
            <a:r>
              <a:rPr lang="it-IT" sz="2400" dirty="0"/>
              <a:t>).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39092764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1767" y="853440"/>
            <a:ext cx="9720072" cy="1036320"/>
          </a:xfrm>
        </p:spPr>
        <p:txBody>
          <a:bodyPr/>
          <a:lstStyle/>
          <a:p>
            <a:r>
              <a:rPr lang="it-IT" dirty="0"/>
              <a:t>                           PEDOFAGIA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41766" y="1889760"/>
            <a:ext cx="10188222" cy="4822316"/>
          </a:xfrm>
        </p:spPr>
        <p:txBody>
          <a:bodyPr>
            <a:normAutofit fontScale="25000" lnSpcReduction="20000"/>
          </a:bodyPr>
          <a:lstStyle/>
          <a:p>
            <a:r>
              <a:rPr lang="it-IT" sz="11200" dirty="0"/>
              <a:t>Internet brodo di coltura e copertura ideale per predatori sessuali, fornisce strumenti e occasione per slatentizzare impulsi e curiosità verso minori. Sia i molestatori che le vittime cadono nella rete perché isolati e frustrati (talora in attesa di castigo/blocco esterno). </a:t>
            </a:r>
            <a:br>
              <a:rPr lang="it-IT" sz="11200" dirty="0"/>
            </a:br>
            <a:r>
              <a:rPr lang="it-IT" sz="11200" i="1" dirty="0"/>
              <a:t>Online</a:t>
            </a:r>
            <a:r>
              <a:rPr lang="it-IT" sz="11200" dirty="0"/>
              <a:t> e </a:t>
            </a:r>
            <a:r>
              <a:rPr lang="it-IT" sz="11200" i="1" dirty="0"/>
              <a:t>offline </a:t>
            </a:r>
            <a:r>
              <a:rPr lang="it-IT" sz="11200" i="1" dirty="0" err="1"/>
              <a:t>offenders</a:t>
            </a:r>
            <a:r>
              <a:rPr lang="it-IT" sz="11200" i="1" dirty="0"/>
              <a:t>, </a:t>
            </a:r>
            <a:r>
              <a:rPr lang="it-IT" sz="11200" dirty="0"/>
              <a:t>un sottogruppo dei primi tende a passare all’atto, un altro (più giovane) è meno criminogeno perché evita interazioni nel mondo reale, ma fomenta il mercato pedopornografico, talora con maggiore devianza (interesse per bambini piccoli e violenza).</a:t>
            </a:r>
            <a:br>
              <a:rPr lang="it-IT" sz="11200" dirty="0"/>
            </a:br>
            <a:r>
              <a:rPr lang="it-IT" sz="11200" dirty="0"/>
              <a:t>Tasso di </a:t>
            </a:r>
            <a:r>
              <a:rPr lang="it-IT" sz="11200" dirty="0" err="1"/>
              <a:t>recivida</a:t>
            </a:r>
            <a:r>
              <a:rPr lang="it-IT" sz="11200" dirty="0"/>
              <a:t> dal 10 al 50%, più elevato nella variante omosessuale (l’80% delle vittime di abuso del clero sono maschi). La proporzione di abusatori che risponde ai criteri diagnostici per pedofilia è tra il 25 e il 45%, per gli altri la condotta non ha alla base uno specifico interesse sessuale. Secondo alcune ricerche il 9,5% di uomini avrebbe fantasie pedofile e il 3,8% le ha attuate.</a:t>
            </a:r>
          </a:p>
          <a:p>
            <a:br>
              <a:rPr lang="it-IT" dirty="0"/>
            </a:b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654914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9" y="1028700"/>
            <a:ext cx="9720072" cy="671512"/>
          </a:xfrm>
        </p:spPr>
        <p:txBody>
          <a:bodyPr>
            <a:normAutofit fontScale="90000"/>
          </a:bodyPr>
          <a:lstStyle/>
          <a:p>
            <a:r>
              <a:rPr lang="it-IT" dirty="0"/>
              <a:t>                          </a:t>
            </a:r>
            <a:r>
              <a:rPr lang="it-IT" sz="5300" dirty="0"/>
              <a:t>LA SCIMMIA NUDA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8" y="1857375"/>
            <a:ext cx="10334752" cy="4861476"/>
          </a:xfrm>
        </p:spPr>
        <p:txBody>
          <a:bodyPr>
            <a:noAutofit/>
          </a:bodyPr>
          <a:lstStyle/>
          <a:p>
            <a:r>
              <a:rPr lang="it-IT" sz="2400" dirty="0"/>
              <a:t>Norma biologica strutturatasi in milioni di anni, un sistema coordinato di ghiandole, ormoni, centri cerebrali, apparati e riflessi che favoriscono una sequenza adattativa (ossitocina fisiologica stimola ricerca contatto sociale e attaccamento). Mancanza di fasi di estro, caratteri sessuali per segnalazione a distanza, numero spropositato di gameti (spermatozoi a vita). 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Soglia di scatenamento del comportamento sessuale (e parentale) a seconda degli individui, dei contesti, delle (sotto)culture. Sistemi inibitori neurologici, psicologici, culturali, fisici (malattia). Distinzione tra desiderio, bisogno, necessità. 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La sfera sessuale, ridondante ed esorbitante per ragioni evolutive (incrementare procreazione e variabilità di incroci genetici), risulta amplificata nello scopo secondario, ossia la comunicazione sociale (esperanto fisico, mitigazione aggressività, attaccamento, potere). Il sesso meno è prolifico, più prolifera. </a:t>
            </a:r>
          </a:p>
          <a:p>
            <a:br>
              <a:rPr lang="it-IT" sz="2400" dirty="0"/>
            </a:br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7511576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4310" y="705678"/>
            <a:ext cx="9710133" cy="924339"/>
          </a:xfrm>
        </p:spPr>
        <p:txBody>
          <a:bodyPr>
            <a:normAutofit/>
          </a:bodyPr>
          <a:lstStyle/>
          <a:p>
            <a:r>
              <a:rPr lang="it-IT" dirty="0"/>
              <a:t>                   DISTURBO PEDOFILICO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5344" y="1957388"/>
            <a:ext cx="10390344" cy="4734814"/>
          </a:xfrm>
        </p:spPr>
        <p:txBody>
          <a:bodyPr>
            <a:noAutofit/>
          </a:bodyPr>
          <a:lstStyle/>
          <a:p>
            <a:r>
              <a:rPr lang="it-IT" sz="2400" dirty="0"/>
              <a:t>I pedofili tendono a falsificare la propensione e a non richiedere aiuto (per i risvolti legali e sociali). Per prevenire abusi si punta a identificare chi presenta caratteristiche elettive (interesse esclusivo per bambini, immaginario pedofilo emergente in adolescenza). I criteri per il disturbo </a:t>
            </a:r>
            <a:r>
              <a:rPr lang="it-IT" sz="2400" dirty="0" err="1"/>
              <a:t>pedofilico</a:t>
            </a:r>
            <a:r>
              <a:rPr lang="it-IT" sz="2400" dirty="0"/>
              <a:t> del DSM sono cambiati a ogni nuova edizione. La diagnosi non si applica a chiunque sperimenti una risposta sessuale a bambini, bensì a coloro che rispondono in maniera netta e forte, oppure quantitativamente maggiore rispetto a partner fisicamente maturi. Un uomo può essere pedofilo perché prova attrazione per ragazzini prepuberi e non compiere atti pedofili, non provare angoscia né incorrere in difficoltà interpersonali. Una storia di atti pedofili non implica una preferenza erotica. La componente pedofila viene associata all’indebolimento (</a:t>
            </a:r>
            <a:r>
              <a:rPr lang="it-IT" sz="2400" i="1" dirty="0"/>
              <a:t>impairment)</a:t>
            </a:r>
            <a:r>
              <a:rPr lang="it-IT" sz="2400" dirty="0"/>
              <a:t> della personalità. In un caso il movente è libidico e </a:t>
            </a:r>
            <a:r>
              <a:rPr lang="it-IT" sz="2400"/>
              <a:t>in un altro </a:t>
            </a:r>
            <a:r>
              <a:rPr lang="it-IT" sz="2400" dirty="0"/>
              <a:t>alterazione mentale, antisocialità, impulsività. Falsi negativi e positivi.</a:t>
            </a:r>
          </a:p>
          <a:p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1609370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679FFF-7D0E-4D23-898C-D918D473C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900113"/>
            <a:ext cx="9720072" cy="702656"/>
          </a:xfrm>
        </p:spPr>
        <p:txBody>
          <a:bodyPr>
            <a:normAutofit fontScale="90000"/>
          </a:bodyPr>
          <a:lstStyle/>
          <a:p>
            <a:r>
              <a:rPr lang="it-IT" dirty="0"/>
              <a:t>                      </a:t>
            </a:r>
            <a:r>
              <a:rPr lang="it-IT" sz="5300" dirty="0"/>
              <a:t>La Miseria nevrotica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1FDBFB-7DF6-4474-BFAF-2ED094545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1838961"/>
            <a:ext cx="10055351" cy="4855844"/>
          </a:xfrm>
        </p:spPr>
        <p:txBody>
          <a:bodyPr>
            <a:noAutofit/>
          </a:bodyPr>
          <a:lstStyle/>
          <a:p>
            <a:r>
              <a:rPr lang="it-IT" sz="2400" dirty="0"/>
              <a:t>Freud, </a:t>
            </a:r>
            <a:r>
              <a:rPr lang="it-IT" sz="2400" i="1" dirty="0"/>
              <a:t>La sessualità nell’etiologia delle nevrosi </a:t>
            </a:r>
            <a:r>
              <a:rPr lang="it-IT" sz="2400" dirty="0"/>
              <a:t>(1898): “Sopra ogni cosa è necessario far posto, nell’opinione pubblica, alla libera discussione sui problemi della vita sessuale; se ne deve poter parlare senza essere dichiarati mestatori o persone che speculano su istinti deteriori. E tuttavia ciò costituisce un lavoro sufficiente per tutto il secolo venturo, durante il quale la società dovrà imparare a tollerare le esigenze della nostra sessualità”. Dieci anni dopo nel saggio </a:t>
            </a:r>
            <a:r>
              <a:rPr lang="it-IT" sz="2400" i="1" dirty="0"/>
              <a:t>La morale sessuale civile e il nervosismo moderno </a:t>
            </a:r>
            <a:r>
              <a:rPr lang="it-IT" sz="2400" dirty="0"/>
              <a:t>invocava riforme urgenti per scongiurare l’aumento delle psiconevrosi a causa della limitazione dell’attività sessuale.</a:t>
            </a:r>
          </a:p>
          <a:p>
            <a:r>
              <a:rPr lang="it-IT" sz="2400" dirty="0"/>
              <a:t>L’agibilità sessuale senza ipoteca generativa grazie alla scienza e la «libertà di scelta» nei rapporti privati non hanno portato a riduzione delle nevrosi, né a maggiore realizzazione o felicità dei singoli (non bastano sesso e sentimenti, depressione al primo posto tra le malattie sociali).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194878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8C339C-A744-4AB7-886C-C05D17CED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885824"/>
            <a:ext cx="9720072" cy="871539"/>
          </a:xfrm>
        </p:spPr>
        <p:txBody>
          <a:bodyPr>
            <a:normAutofit/>
          </a:bodyPr>
          <a:lstStyle/>
          <a:p>
            <a:r>
              <a:rPr lang="it-IT" dirty="0"/>
              <a:t>                  PEREQUAZIONE SESSUALE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D13028E-7C16-4265-92F2-D6960587F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928813"/>
            <a:ext cx="10505885" cy="4729161"/>
          </a:xfrm>
        </p:spPr>
        <p:txBody>
          <a:bodyPr>
            <a:normAutofit lnSpcReduction="10000"/>
          </a:bodyPr>
          <a:lstStyle/>
          <a:p>
            <a:r>
              <a:rPr lang="it-IT" sz="2400" dirty="0"/>
              <a:t>La sessuologia ha forzato tutti a viversi come soggetti desideranti e partner, supponendo aspettative, preferenze ed esigenze consolidate, laddove per i più prevalgono abitudini, convenienze, calcolo, simulazioni. </a:t>
            </a:r>
          </a:p>
          <a:p>
            <a:r>
              <a:rPr lang="it-IT" sz="2400" dirty="0"/>
              <a:t>Il modello edonistico impone l’universalizzazione di appetito, golosità, ricerca attiva del sesso, lubrificazione vaginale e erezione perfetta (eventuale allungamento del membro), orgasmo più o meno simultaneo (giornata internazionale), punto G e frenulo elastico, per affermare attraverso l’uguaglianza «fattiva» l’onnipotenza dell’uomo tecnologico e scientifico rispetto ai predecessori (e a Dio). Consigli per gli acquisti, controllo del pensiero e della condotta di consumatori seriali.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Si ottiene effetto contrario, cioè potenziamento della schiavitù “organica”, poiché si può agire solo sulla materia e sul repertorio istintuale: si assolutizza la funzione sessuale della giovinezza eternata a prescindere da costituzione, età, stato di salute, fisiologia, inclinazione, tipologia psicologica.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4204893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9" y="833121"/>
            <a:ext cx="9720072" cy="863600"/>
          </a:xfrm>
        </p:spPr>
        <p:txBody>
          <a:bodyPr>
            <a:normAutofit/>
          </a:bodyPr>
          <a:lstStyle/>
          <a:p>
            <a:r>
              <a:rPr lang="it-IT" dirty="0"/>
              <a:t>               PANDEMIE COMPORTAMENTALI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7" y="1857375"/>
            <a:ext cx="10548747" cy="4871415"/>
          </a:xfrm>
        </p:spPr>
        <p:txBody>
          <a:bodyPr>
            <a:noAutofit/>
          </a:bodyPr>
          <a:lstStyle/>
          <a:p>
            <a:r>
              <a:rPr lang="it-IT" sz="2400" dirty="0"/>
              <a:t>«I progressi della civiltà permettono a tutti di manifestare qualità inaspettate o nuovi vizi» (Proust) </a:t>
            </a:r>
            <a:br>
              <a:rPr lang="it-IT" sz="2400" dirty="0"/>
            </a:br>
            <a:r>
              <a:rPr lang="it-IT" sz="2400" dirty="0"/>
              <a:t>Bacini metropolitani di promiscuità fisica e spirituale (inquinamento), opportunità di fruizione sessuale che coinvolgono fasce estese di individui anche con legami stabili.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Favoreggiamento, disturbi influenzati da modelli dominanti: «conformismo», adeguamento di sopravvivenza e travestimento difensivo. Uomo animale gregario, abitudinario, collettivo. Sessualità </a:t>
            </a:r>
            <a:r>
              <a:rPr lang="it-IT" sz="2400" i="1" dirty="0"/>
              <a:t>assistita</a:t>
            </a:r>
            <a:r>
              <a:rPr lang="it-IT" sz="2400" dirty="0"/>
              <a:t>: esposizione a messaggi e immagini a contenuto erotico violento (musica, cronaca, scandali mondo dello spettacolo, sexting, </a:t>
            </a:r>
            <a:r>
              <a:rPr lang="it-IT" sz="2400" dirty="0" err="1"/>
              <a:t>revenge</a:t>
            </a:r>
            <a:r>
              <a:rPr lang="it-IT" sz="2400" dirty="0"/>
              <a:t> </a:t>
            </a:r>
            <a:r>
              <a:rPr lang="it-IT" sz="2400" dirty="0" err="1"/>
              <a:t>porn</a:t>
            </a:r>
            <a:r>
              <a:rPr lang="it-IT" sz="2400" dirty="0"/>
              <a:t>, porno </a:t>
            </a:r>
            <a:r>
              <a:rPr lang="it-IT" sz="2400" dirty="0" err="1"/>
              <a:t>ackeraggio</a:t>
            </a:r>
            <a:r>
              <a:rPr lang="it-IT" sz="2400" dirty="0"/>
              <a:t>). Generalizzazione emotività espressa. </a:t>
            </a:r>
            <a:br>
              <a:rPr lang="it-IT" sz="2400" dirty="0"/>
            </a:br>
            <a:r>
              <a:rPr lang="it-IT" sz="2400" dirty="0"/>
              <a:t>Immedesimazione nei protagonisti (carnefici e vittime) ed emulazione da parte dei più vulnerabili o predisposti (blocco dello sviluppo, ambienti non protettivi). Il mimetismo spinge ad accordare gesti, voci, posture, linguaggio (neuroni specchio: aver visto è come aver vissuto).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191714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            FATE L’AMORE E NON LA GUERRA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38428" y="1899138"/>
            <a:ext cx="10143744" cy="4732774"/>
          </a:xfrm>
        </p:spPr>
        <p:txBody>
          <a:bodyPr>
            <a:normAutofit fontScale="85000" lnSpcReduction="10000"/>
          </a:bodyPr>
          <a:lstStyle/>
          <a:p>
            <a:r>
              <a:rPr lang="it-IT" sz="2800" dirty="0"/>
              <a:t>L’invito a concepirsi come entità in stato eccitatorio e </a:t>
            </a:r>
            <a:r>
              <a:rPr lang="it-IT" sz="2800" dirty="0" err="1"/>
              <a:t>pre</a:t>
            </a:r>
            <a:r>
              <a:rPr lang="it-IT" sz="2800" dirty="0"/>
              <a:t>-orgasmico porta alla simulazione collettiva con uomini, donne e minori in pose sexy o sentimentali, mentre dilaga la guerra erotizzata di tutti contro tutti, anzitutto tra i sessi con le centinaia di sfumature di rosso sangue dello stalking e dei femminicidi. In superficie addolcimento del pene (solo funzione ludica), in profondità </a:t>
            </a:r>
            <a:r>
              <a:rPr lang="it-IT" sz="2800" dirty="0" err="1"/>
              <a:t>rancorosità</a:t>
            </a:r>
            <a:r>
              <a:rPr lang="it-IT" sz="2800" dirty="0"/>
              <a:t> e risentimento del genere maschile indebolito, trascurato e colpevolizzato.</a:t>
            </a:r>
            <a:br>
              <a:rPr lang="it-IT" sz="2800" dirty="0"/>
            </a:br>
            <a:br>
              <a:rPr lang="it-IT" sz="2800" dirty="0"/>
            </a:br>
            <a:r>
              <a:rPr lang="it-IT" sz="2800" dirty="0"/>
              <a:t>“Mai seppe la donna / guardarsi dalle fiamme e dalle crude / frecce d’amore. Nuoce meno all’uomo / l’arma del dio” (Ovidio, </a:t>
            </a:r>
            <a:r>
              <a:rPr lang="it-IT" sz="2800" i="1" dirty="0"/>
              <a:t>L’arte di amare</a:t>
            </a:r>
            <a:r>
              <a:rPr lang="it-IT" sz="2800" dirty="0"/>
              <a:t>). Maltrattamento, abuso e violenza nei legami sentimentali sono paragonabili al fuoco amico: si reputa dalla stessa parte chi era ed è controparte.</a:t>
            </a:r>
            <a:br>
              <a:rPr lang="it-IT" sz="2800" dirty="0"/>
            </a:br>
            <a:br>
              <a:rPr lang="it-IT" sz="2800" dirty="0"/>
            </a:br>
            <a:r>
              <a:rPr lang="it-IT" sz="2800" dirty="0"/>
              <a:t>Le condizioni ambientali “sfavorevoli” aumentano l’accoppiamento e la natalità in età giovanile, così come le malattie veneree, le aggressioni, le baby gang, il bullismo, gli stupri, le sette.</a:t>
            </a:r>
          </a:p>
          <a:p>
            <a:endParaRPr lang="it-IT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790463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8" y="751839"/>
            <a:ext cx="9720072" cy="907995"/>
          </a:xfrm>
        </p:spPr>
        <p:txBody>
          <a:bodyPr>
            <a:normAutofit/>
          </a:bodyPr>
          <a:lstStyle/>
          <a:p>
            <a:r>
              <a:rPr lang="it-IT" dirty="0"/>
              <a:t>                   COMPAGNI DI MERENDE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8" y="1971675"/>
            <a:ext cx="10448735" cy="4640140"/>
          </a:xfrm>
        </p:spPr>
        <p:txBody>
          <a:bodyPr>
            <a:normAutofit fontScale="92500" lnSpcReduction="10000"/>
          </a:bodyPr>
          <a:lstStyle/>
          <a:p>
            <a:r>
              <a:rPr lang="it-IT" sz="2800" dirty="0"/>
              <a:t>Lo scenario della pornografia e delle perversioni di interesse psichiatrico ha invaso lo spazio pubblico e privato. In particolare Internet ha fatto deflagrare il lato più buio dell’erotismo di frange di instabili, anormali e squilibrati, disseminando di bombe il terreno delle interazioni </a:t>
            </a:r>
            <a:r>
              <a:rPr lang="it-IT" sz="2800" i="1" dirty="0"/>
              <a:t>on line </a:t>
            </a:r>
            <a:r>
              <a:rPr lang="it-IT" sz="2800" dirty="0"/>
              <a:t>e nella vita reale. Ha liberato con un </a:t>
            </a:r>
            <a:r>
              <a:rPr lang="it-IT" sz="2800" dirty="0" err="1"/>
              <a:t>clik</a:t>
            </a:r>
            <a:r>
              <a:rPr lang="it-IT" sz="2800" dirty="0"/>
              <a:t> da pudore e isolamento, perché si trovano sempre compari cui piacciono le contraffazioni del sesso marchiato dalle turbe mentali, dagli abusi e dai complessi infantili (fino al mercato della zoofilia-</a:t>
            </a:r>
            <a:r>
              <a:rPr lang="it-IT" sz="2800" dirty="0" err="1"/>
              <a:t>zoorestia</a:t>
            </a:r>
            <a:r>
              <a:rPr lang="it-IT" sz="2800" dirty="0"/>
              <a:t>). Maniaci e paranoici si propongono come condottieri della ex maggioranza silenziosa, i più arrabbiati e frustrati tentano di imporre tramite i gusti e disgusti il loro velleitarismo a una collettività distratta e disinteressata, vissuta come estensione della famiglia di origine. </a:t>
            </a:r>
          </a:p>
          <a:p>
            <a:r>
              <a:rPr lang="it-IT" sz="2800" dirty="0"/>
              <a:t>Negli Stati Uniti da tempo il 10% delle diagnosi psichiatriche è costituto dal Disturbo di Personalità Multipla (profili, </a:t>
            </a:r>
            <a:r>
              <a:rPr lang="it-IT" sz="2800" dirty="0" err="1"/>
              <a:t>nick</a:t>
            </a:r>
            <a:r>
              <a:rPr lang="it-IT" sz="2800" dirty="0"/>
              <a:t> </a:t>
            </a:r>
            <a:r>
              <a:rPr lang="it-IT" sz="2800" dirty="0" err="1"/>
              <a:t>name</a:t>
            </a:r>
            <a:r>
              <a:rPr lang="it-IT" sz="2800" dirty="0"/>
              <a:t>, avatar). 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996008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4128" y="864704"/>
            <a:ext cx="9720072" cy="775253"/>
          </a:xfrm>
        </p:spPr>
        <p:txBody>
          <a:bodyPr>
            <a:normAutofit/>
          </a:bodyPr>
          <a:lstStyle/>
          <a:p>
            <a:r>
              <a:rPr lang="it-IT" dirty="0"/>
              <a:t>                      COLLANTE SOCIALE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4128" y="1828799"/>
            <a:ext cx="10477310" cy="4740965"/>
          </a:xfrm>
        </p:spPr>
        <p:txBody>
          <a:bodyPr>
            <a:normAutofit fontScale="92500" lnSpcReduction="10000"/>
          </a:bodyPr>
          <a:lstStyle/>
          <a:p>
            <a:r>
              <a:rPr lang="it-IT" sz="2600" dirty="0"/>
              <a:t>Analogia con chiacchiere e </a:t>
            </a:r>
            <a:r>
              <a:rPr lang="it-IT" sz="2600" dirty="0" err="1"/>
              <a:t>spulciamento</a:t>
            </a:r>
            <a:r>
              <a:rPr lang="it-IT" sz="2600" dirty="0"/>
              <a:t>. Incastri sessuali e lingua gestuale senza dialogo e conoscenza, controfigure che consentono di essere assenti e credersi non coinvolti, inserimento pilota automatico, anonimato. </a:t>
            </a:r>
          </a:p>
          <a:p>
            <a:r>
              <a:rPr lang="it-IT" sz="2600" dirty="0"/>
              <a:t>Far combaciare apparati complementari o compatibili (scambio umori organici) rende necessaria cautela nella «separazione» e riparazione della cesura psicofisica. Adesione delle parti basse mentre restano distanti e non comunicanti quelle alte (affettive e cognitive). L’interazione impersonale non genera fiducia, lascia estranei e talora nemici come prima. Il legame di piacere sessuale è intenso, ma breve, labile e a termine, mentre la tenerezza e l’intimità fisica rilassano, rassicurano e contribuiscono a strutturare relazioni (sequenza comportamentale completa). Il corpo ha «gusti», il cuore si «accontenta». </a:t>
            </a:r>
            <a:br>
              <a:rPr lang="it-IT" sz="2600" dirty="0"/>
            </a:br>
            <a:br>
              <a:rPr lang="it-IT" sz="2600" dirty="0"/>
            </a:br>
            <a:r>
              <a:rPr lang="it-IT" sz="2600" dirty="0"/>
              <a:t>Truffe sentimentali ai danni di donne mature (e di uomini). Irretimento anziani (prostituzione, badanti, circuiti di incontro a pagamento). Vampirismo sessuale e amoroso. Pillole blu e rosa, Chat per over 50.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Morretta 2022</a:t>
            </a:r>
          </a:p>
        </p:txBody>
      </p:sp>
    </p:spTree>
    <p:extLst>
      <p:ext uri="{BB962C8B-B14F-4D97-AF65-F5344CB8AC3E}">
        <p14:creationId xmlns:p14="http://schemas.microsoft.com/office/powerpoint/2010/main" val="2147449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e">
  <a:themeElements>
    <a:clrScheme name="Integral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e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1818</TotalTime>
  <Words>4836</Words>
  <Application>Microsoft Office PowerPoint</Application>
  <PresentationFormat>Widescreen</PresentationFormat>
  <Paragraphs>112</Paragraphs>
  <Slides>30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5" baseType="lpstr">
      <vt:lpstr>Calibri</vt:lpstr>
      <vt:lpstr>Tw Cen MT</vt:lpstr>
      <vt:lpstr>Tw Cen MT Condensed</vt:lpstr>
      <vt:lpstr>Wingdings 3</vt:lpstr>
      <vt:lpstr>Integrale</vt:lpstr>
      <vt:lpstr> Mattia MorreTTA Il catalogo è questO </vt:lpstr>
      <vt:lpstr>                ANALFABETISMO SESSUALE </vt:lpstr>
      <vt:lpstr>                          LA SCIMMIA NUDA</vt:lpstr>
      <vt:lpstr>                      La Miseria nevrotica</vt:lpstr>
      <vt:lpstr>                  PEREQUAZIONE SESSUALE</vt:lpstr>
      <vt:lpstr>               PANDEMIE COMPORTAMENTALI</vt:lpstr>
      <vt:lpstr>             FATE L’AMORE E NON LA GUERRA</vt:lpstr>
      <vt:lpstr>                   COMPAGNI DI MERENDE</vt:lpstr>
      <vt:lpstr>                      COLLANTE SOCIALE</vt:lpstr>
      <vt:lpstr>                  SEDUZIONE OBBLIGATORIA</vt:lpstr>
      <vt:lpstr>                     Dottor Stranamore</vt:lpstr>
      <vt:lpstr>                     SESSUALMENTE ATTIVI</vt:lpstr>
      <vt:lpstr>                        SESSO FAST FOOD  </vt:lpstr>
      <vt:lpstr>                        Su e GIU di Giri</vt:lpstr>
      <vt:lpstr>               Erotizzazione maLessere</vt:lpstr>
      <vt:lpstr>                     SESSO E AGGRESSIVITA’</vt:lpstr>
      <vt:lpstr>                      SESSO A PaGamento</vt:lpstr>
      <vt:lpstr>                     DIPENDENZE MULTIPLE</vt:lpstr>
      <vt:lpstr>                  LINGUAGGIO NON VERBALE</vt:lpstr>
      <vt:lpstr>                     CRISI COPPIA FAMIGLIA </vt:lpstr>
      <vt:lpstr>                         PRO-CReAzione </vt:lpstr>
      <vt:lpstr>                  RITARDO/Blocco SVILUPPO</vt:lpstr>
      <vt:lpstr>                        AUTOEROTISMO </vt:lpstr>
      <vt:lpstr>                        Pornografia</vt:lpstr>
      <vt:lpstr>                           BULLI E PUPE</vt:lpstr>
      <vt:lpstr>                  LA FANTASIA AL POTERE?</vt:lpstr>
      <vt:lpstr>  Omosessualità ASPecifica e sintomatica  </vt:lpstr>
      <vt:lpstr>                 ABUSI SESSUALI SU MINORI</vt:lpstr>
      <vt:lpstr>                           PEDOFAGIA</vt:lpstr>
      <vt:lpstr>                   DISTURBO PEDOFILICO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catalogo è questo</dc:title>
  <dc:creator>Mattia Morretta</dc:creator>
  <cp:lastModifiedBy>Morretta Mattia</cp:lastModifiedBy>
  <cp:revision>465</cp:revision>
  <dcterms:created xsi:type="dcterms:W3CDTF">2022-04-23T13:46:17Z</dcterms:created>
  <dcterms:modified xsi:type="dcterms:W3CDTF">2022-06-13T12:28:51Z</dcterms:modified>
</cp:coreProperties>
</file>