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43"/>
  </p:notesMasterIdLst>
  <p:sldIdLst>
    <p:sldId id="256" r:id="rId2"/>
    <p:sldId id="318" r:id="rId3"/>
    <p:sldId id="307" r:id="rId4"/>
    <p:sldId id="309" r:id="rId5"/>
    <p:sldId id="310" r:id="rId6"/>
    <p:sldId id="308" r:id="rId7"/>
    <p:sldId id="306" r:id="rId8"/>
    <p:sldId id="311" r:id="rId9"/>
    <p:sldId id="282" r:id="rId10"/>
    <p:sldId id="312" r:id="rId11"/>
    <p:sldId id="313" r:id="rId12"/>
    <p:sldId id="286" r:id="rId13"/>
    <p:sldId id="314" r:id="rId14"/>
    <p:sldId id="315" r:id="rId15"/>
    <p:sldId id="316" r:id="rId16"/>
    <p:sldId id="317" r:id="rId17"/>
    <p:sldId id="319" r:id="rId18"/>
    <p:sldId id="321" r:id="rId19"/>
    <p:sldId id="322" r:id="rId20"/>
    <p:sldId id="325" r:id="rId21"/>
    <p:sldId id="326" r:id="rId22"/>
    <p:sldId id="327" r:id="rId23"/>
    <p:sldId id="332" r:id="rId24"/>
    <p:sldId id="323" r:id="rId25"/>
    <p:sldId id="285" r:id="rId26"/>
    <p:sldId id="324" r:id="rId27"/>
    <p:sldId id="294" r:id="rId28"/>
    <p:sldId id="289" r:id="rId29"/>
    <p:sldId id="295" r:id="rId30"/>
    <p:sldId id="300" r:id="rId31"/>
    <p:sldId id="283" r:id="rId32"/>
    <p:sldId id="328" r:id="rId33"/>
    <p:sldId id="329" r:id="rId34"/>
    <p:sldId id="330" r:id="rId35"/>
    <p:sldId id="333" r:id="rId36"/>
    <p:sldId id="336" r:id="rId37"/>
    <p:sldId id="337" r:id="rId38"/>
    <p:sldId id="331" r:id="rId39"/>
    <p:sldId id="334" r:id="rId40"/>
    <p:sldId id="335" r:id="rId41"/>
    <p:sldId id="265" r:id="rId42"/>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6" autoAdjust="0"/>
    <p:restoredTop sz="94711" autoAdjust="0"/>
  </p:normalViewPr>
  <p:slideViewPr>
    <p:cSldViewPr snapToGrid="0">
      <p:cViewPr varScale="1">
        <p:scale>
          <a:sx n="76" d="100"/>
          <a:sy n="76" d="100"/>
        </p:scale>
        <p:origin x="136" y="7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060477-318E-4C0B-B528-C55A2628AA28}" type="doc">
      <dgm:prSet loTypeId="urn:microsoft.com/office/officeart/2005/8/layout/hList2" loCatId="list" qsTypeId="urn:microsoft.com/office/officeart/2005/8/quickstyle/simple4" qsCatId="simple" csTypeId="urn:microsoft.com/office/officeart/2005/8/colors/accent3_5" csCatId="accent3" phldr="1"/>
      <dgm:spPr/>
      <dgm:t>
        <a:bodyPr/>
        <a:lstStyle/>
        <a:p>
          <a:endParaRPr lang="it-IT"/>
        </a:p>
      </dgm:t>
    </dgm:pt>
    <dgm:pt modelId="{0F90B976-3B5A-46F6-A0CA-3AE3E50C0EC6}">
      <dgm:prSet phldrT="[Testo]"/>
      <dgm:spPr/>
      <dgm:t>
        <a:bodyPr/>
        <a:lstStyle/>
        <a:p>
          <a:r>
            <a:rPr lang="it-IT" dirty="0"/>
            <a:t>Modello Medico</a:t>
          </a:r>
        </a:p>
      </dgm:t>
    </dgm:pt>
    <dgm:pt modelId="{EE3718F3-01E3-4CF6-9DB3-2DB1D3EB3358}" type="parTrans" cxnId="{A1BA630B-D158-4EE4-8AEE-6B6CEED889F8}">
      <dgm:prSet/>
      <dgm:spPr/>
      <dgm:t>
        <a:bodyPr/>
        <a:lstStyle/>
        <a:p>
          <a:endParaRPr lang="it-IT"/>
        </a:p>
      </dgm:t>
    </dgm:pt>
    <dgm:pt modelId="{5EAF7B01-546D-4EB0-B0C3-01D7632D0E1F}" type="sibTrans" cxnId="{A1BA630B-D158-4EE4-8AEE-6B6CEED889F8}">
      <dgm:prSet/>
      <dgm:spPr/>
      <dgm:t>
        <a:bodyPr/>
        <a:lstStyle/>
        <a:p>
          <a:endParaRPr lang="it-IT"/>
        </a:p>
      </dgm:t>
    </dgm:pt>
    <dgm:pt modelId="{663DA82D-BC2A-452A-AFD5-090A3109C48D}">
      <dgm:prSet phldrT="[Testo]" custT="1"/>
      <dgm:spPr>
        <a:solidFill>
          <a:schemeClr val="bg1">
            <a:lumMod val="75000"/>
          </a:schemeClr>
        </a:solidFill>
      </dgm:spPr>
      <dgm:t>
        <a:bodyPr/>
        <a:lstStyle/>
        <a:p>
          <a:pPr algn="just"/>
          <a:r>
            <a:rPr lang="it-IT" sz="1900" dirty="0">
              <a:solidFill>
                <a:schemeClr val="tx1"/>
              </a:solidFill>
            </a:rPr>
            <a:t>E’ il modello che ravvisa nell’ambito dei Disturbi Mentali il maggior rischio di influenza di elementi soggettivi. Storicamente ha privilegiato l’idea di malattia come deviazione dalla norma (freniatria, variabili genetiche, biochimiche, etc.) indipendente da dimensioni sociali e psicologiche.</a:t>
          </a:r>
        </a:p>
      </dgm:t>
    </dgm:pt>
    <dgm:pt modelId="{624DFCD5-02BD-4C89-AED7-D8B13D0C744D}" type="parTrans" cxnId="{95DE85FE-C148-4788-AB9F-1535CD780105}">
      <dgm:prSet/>
      <dgm:spPr/>
      <dgm:t>
        <a:bodyPr/>
        <a:lstStyle/>
        <a:p>
          <a:endParaRPr lang="it-IT"/>
        </a:p>
      </dgm:t>
    </dgm:pt>
    <dgm:pt modelId="{A07E5E13-48E7-4583-8DED-CC14A425E631}" type="sibTrans" cxnId="{95DE85FE-C148-4788-AB9F-1535CD780105}">
      <dgm:prSet/>
      <dgm:spPr/>
      <dgm:t>
        <a:bodyPr/>
        <a:lstStyle/>
        <a:p>
          <a:endParaRPr lang="it-IT"/>
        </a:p>
      </dgm:t>
    </dgm:pt>
    <dgm:pt modelId="{E2B15B02-D194-44B1-8A16-1A05712AFDA7}">
      <dgm:prSet phldrT="[Testo]"/>
      <dgm:spPr/>
      <dgm:t>
        <a:bodyPr/>
        <a:lstStyle/>
        <a:p>
          <a:r>
            <a:rPr lang="it-IT" dirty="0"/>
            <a:t>Modello Psicologico</a:t>
          </a:r>
        </a:p>
      </dgm:t>
    </dgm:pt>
    <dgm:pt modelId="{48937C62-3127-4423-BD33-34D839F4DC3A}" type="parTrans" cxnId="{3138106E-83A8-4E12-868B-7353C7D69951}">
      <dgm:prSet/>
      <dgm:spPr/>
      <dgm:t>
        <a:bodyPr/>
        <a:lstStyle/>
        <a:p>
          <a:endParaRPr lang="it-IT"/>
        </a:p>
      </dgm:t>
    </dgm:pt>
    <dgm:pt modelId="{21983D78-5F28-41EF-807A-6E3D17AB1514}" type="sibTrans" cxnId="{3138106E-83A8-4E12-868B-7353C7D69951}">
      <dgm:prSet/>
      <dgm:spPr/>
      <dgm:t>
        <a:bodyPr/>
        <a:lstStyle/>
        <a:p>
          <a:endParaRPr lang="it-IT"/>
        </a:p>
      </dgm:t>
    </dgm:pt>
    <dgm:pt modelId="{6A2C5785-5F15-4930-98F5-1A72FCADB89B}">
      <dgm:prSet phldrT="[Testo]" custT="1"/>
      <dgm:spPr>
        <a:solidFill>
          <a:schemeClr val="bg1">
            <a:lumMod val="65000"/>
          </a:schemeClr>
        </a:solidFill>
      </dgm:spPr>
      <dgm:t>
        <a:bodyPr/>
        <a:lstStyle/>
        <a:p>
          <a:pPr algn="just"/>
          <a:r>
            <a:rPr lang="it-IT" sz="1900" dirty="0">
              <a:solidFill>
                <a:schemeClr val="tx1"/>
              </a:solidFill>
            </a:rPr>
            <a:t>E’ il modello che ha letto la Malattia Mentale come espressione non solo di malattia cerebrale o fisica. Su di essa (insorgenza, decorso, esito) influiscono fattori psicologici. La malattia o la salute sono il risultato della ricerca di  adattamento alla realtà interna e esterna (integrazione di </a:t>
          </a:r>
          <a:r>
            <a:rPr lang="it-IT" sz="1900" dirty="0" err="1">
              <a:solidFill>
                <a:schemeClr val="tx1"/>
              </a:solidFill>
            </a:rPr>
            <a:t>equlibri</a:t>
          </a:r>
          <a:r>
            <a:rPr lang="it-IT" sz="1900" dirty="0">
              <a:solidFill>
                <a:schemeClr val="tx1"/>
              </a:solidFill>
            </a:rPr>
            <a:t>).</a:t>
          </a:r>
        </a:p>
      </dgm:t>
    </dgm:pt>
    <dgm:pt modelId="{E6E5FD45-2AEF-4B06-BEB0-9D8AC9D5325B}" type="parTrans" cxnId="{BB109791-587F-4151-BBA7-2A1BBFFB2DD3}">
      <dgm:prSet/>
      <dgm:spPr/>
      <dgm:t>
        <a:bodyPr/>
        <a:lstStyle/>
        <a:p>
          <a:endParaRPr lang="it-IT"/>
        </a:p>
      </dgm:t>
    </dgm:pt>
    <dgm:pt modelId="{2DF33BBA-6F60-4BF5-849D-6E4F63AFA379}" type="sibTrans" cxnId="{BB109791-587F-4151-BBA7-2A1BBFFB2DD3}">
      <dgm:prSet/>
      <dgm:spPr/>
      <dgm:t>
        <a:bodyPr/>
        <a:lstStyle/>
        <a:p>
          <a:endParaRPr lang="it-IT"/>
        </a:p>
      </dgm:t>
    </dgm:pt>
    <dgm:pt modelId="{A2A9AC43-2827-4CC0-836B-A7DCC85F384F}">
      <dgm:prSet phldrT="[Testo]"/>
      <dgm:spPr/>
      <dgm:t>
        <a:bodyPr/>
        <a:lstStyle/>
        <a:p>
          <a:r>
            <a:rPr lang="it-IT" dirty="0"/>
            <a:t>Modello </a:t>
          </a:r>
          <a:r>
            <a:rPr lang="it-IT" dirty="0" err="1"/>
            <a:t>PsicoSociale</a:t>
          </a:r>
          <a:endParaRPr lang="it-IT" dirty="0"/>
        </a:p>
      </dgm:t>
    </dgm:pt>
    <dgm:pt modelId="{95867F48-14D5-46D5-83D9-099C74D88D53}" type="parTrans" cxnId="{6475C77F-0B0D-4E7E-9317-3F9CE3E7DE2C}">
      <dgm:prSet/>
      <dgm:spPr/>
      <dgm:t>
        <a:bodyPr/>
        <a:lstStyle/>
        <a:p>
          <a:endParaRPr lang="it-IT"/>
        </a:p>
      </dgm:t>
    </dgm:pt>
    <dgm:pt modelId="{E2DE19D0-5AB7-4C3F-A8E8-5FF913F20B69}" type="sibTrans" cxnId="{6475C77F-0B0D-4E7E-9317-3F9CE3E7DE2C}">
      <dgm:prSet/>
      <dgm:spPr/>
      <dgm:t>
        <a:bodyPr/>
        <a:lstStyle/>
        <a:p>
          <a:endParaRPr lang="it-IT"/>
        </a:p>
      </dgm:t>
    </dgm:pt>
    <dgm:pt modelId="{364B69DC-053C-40FF-B0B4-64D9F0BE0893}">
      <dgm:prSet phldrT="[Testo]" custT="1"/>
      <dgm:spPr>
        <a:solidFill>
          <a:schemeClr val="bg1">
            <a:lumMod val="50000"/>
          </a:schemeClr>
        </a:solidFill>
      </dgm:spPr>
      <dgm:t>
        <a:bodyPr/>
        <a:lstStyle/>
        <a:p>
          <a:pPr algn="just"/>
          <a:r>
            <a:rPr lang="it-IT" sz="1900" dirty="0">
              <a:solidFill>
                <a:schemeClr val="tx1"/>
              </a:solidFill>
            </a:rPr>
            <a:t>E’ il modello che si riferisce all’influenza reciproca tra individuo e società. Antesignano fu il trattamento morale (dal latino </a:t>
          </a:r>
          <a:r>
            <a:rPr lang="it-IT" sz="1900" i="0" dirty="0" err="1">
              <a:solidFill>
                <a:schemeClr val="tx1"/>
              </a:solidFill>
            </a:rPr>
            <a:t>mores</a:t>
          </a:r>
          <a:r>
            <a:rPr lang="it-IT" sz="1900" i="0" dirty="0">
              <a:solidFill>
                <a:schemeClr val="tx1"/>
              </a:solidFill>
            </a:rPr>
            <a:t>) e quelli del XIX sec. alla </a:t>
          </a:r>
          <a:r>
            <a:rPr lang="it-IT" sz="1900" i="0" dirty="0" err="1">
              <a:solidFill>
                <a:schemeClr val="tx1"/>
              </a:solidFill>
            </a:rPr>
            <a:t>Salpetrière</a:t>
          </a:r>
          <a:r>
            <a:rPr lang="it-IT" sz="1900" i="0" dirty="0">
              <a:solidFill>
                <a:schemeClr val="tx1"/>
              </a:solidFill>
            </a:rPr>
            <a:t>  a Parigi. E’ il modello della Psicologia di comunità in cui il Pz non è più oggetto di cure o studi, ma soggetto della sua riabilitazione.</a:t>
          </a:r>
          <a:endParaRPr lang="it-IT" sz="1900" dirty="0">
            <a:solidFill>
              <a:schemeClr val="tx1"/>
            </a:solidFill>
          </a:endParaRPr>
        </a:p>
      </dgm:t>
    </dgm:pt>
    <dgm:pt modelId="{DC8087B3-68CB-4F0F-8353-B3FBA67C8B10}" type="parTrans" cxnId="{F079831B-3331-43F5-B38F-1A77613C8B7C}">
      <dgm:prSet/>
      <dgm:spPr/>
      <dgm:t>
        <a:bodyPr/>
        <a:lstStyle/>
        <a:p>
          <a:endParaRPr lang="it-IT"/>
        </a:p>
      </dgm:t>
    </dgm:pt>
    <dgm:pt modelId="{D6863447-ED82-45A2-9FB4-DC2303F0D772}" type="sibTrans" cxnId="{F079831B-3331-43F5-B38F-1A77613C8B7C}">
      <dgm:prSet/>
      <dgm:spPr/>
      <dgm:t>
        <a:bodyPr/>
        <a:lstStyle/>
        <a:p>
          <a:endParaRPr lang="it-IT"/>
        </a:p>
      </dgm:t>
    </dgm:pt>
    <dgm:pt modelId="{27064B70-8B1C-4A9E-87A4-2811E83D67C0}" type="pres">
      <dgm:prSet presAssocID="{D2060477-318E-4C0B-B528-C55A2628AA28}" presName="linearFlow" presStyleCnt="0">
        <dgm:presLayoutVars>
          <dgm:dir/>
          <dgm:animLvl val="lvl"/>
          <dgm:resizeHandles/>
        </dgm:presLayoutVars>
      </dgm:prSet>
      <dgm:spPr/>
    </dgm:pt>
    <dgm:pt modelId="{91F6B371-3489-4DC4-8E04-07361EFDCC70}" type="pres">
      <dgm:prSet presAssocID="{0F90B976-3B5A-46F6-A0CA-3AE3E50C0EC6}" presName="compositeNode" presStyleCnt="0">
        <dgm:presLayoutVars>
          <dgm:bulletEnabled val="1"/>
        </dgm:presLayoutVars>
      </dgm:prSet>
      <dgm:spPr/>
    </dgm:pt>
    <dgm:pt modelId="{49D32EA6-DAD5-46D6-B771-92FFD5515E70}" type="pres">
      <dgm:prSet presAssocID="{0F90B976-3B5A-46F6-A0CA-3AE3E50C0EC6}" presName="image" presStyleLbl="fgImgPlace1" presStyleIdx="0" presStyleCnt="3"/>
      <dgm:spPr>
        <a:solidFill>
          <a:schemeClr val="bg1">
            <a:lumMod val="85000"/>
            <a:alpha val="90000"/>
          </a:schemeClr>
        </a:solidFill>
      </dgm:spPr>
    </dgm:pt>
    <dgm:pt modelId="{B840AE43-A570-4F72-AF6F-4BF0CFC74FCB}" type="pres">
      <dgm:prSet presAssocID="{0F90B976-3B5A-46F6-A0CA-3AE3E50C0EC6}" presName="childNode" presStyleLbl="node1" presStyleIdx="0" presStyleCnt="3">
        <dgm:presLayoutVars>
          <dgm:bulletEnabled val="1"/>
        </dgm:presLayoutVars>
      </dgm:prSet>
      <dgm:spPr/>
    </dgm:pt>
    <dgm:pt modelId="{670FF5E8-C055-45F2-BC7E-DEFDF8134C2A}" type="pres">
      <dgm:prSet presAssocID="{0F90B976-3B5A-46F6-A0CA-3AE3E50C0EC6}" presName="parentNode" presStyleLbl="revTx" presStyleIdx="0" presStyleCnt="3">
        <dgm:presLayoutVars>
          <dgm:chMax val="0"/>
          <dgm:bulletEnabled val="1"/>
        </dgm:presLayoutVars>
      </dgm:prSet>
      <dgm:spPr/>
    </dgm:pt>
    <dgm:pt modelId="{E56B564F-8889-4567-9AFB-991AE9F80A40}" type="pres">
      <dgm:prSet presAssocID="{5EAF7B01-546D-4EB0-B0C3-01D7632D0E1F}" presName="sibTrans" presStyleCnt="0"/>
      <dgm:spPr/>
    </dgm:pt>
    <dgm:pt modelId="{400EB1CA-4C39-4E82-9C13-33F0004A586D}" type="pres">
      <dgm:prSet presAssocID="{E2B15B02-D194-44B1-8A16-1A05712AFDA7}" presName="compositeNode" presStyleCnt="0">
        <dgm:presLayoutVars>
          <dgm:bulletEnabled val="1"/>
        </dgm:presLayoutVars>
      </dgm:prSet>
      <dgm:spPr/>
    </dgm:pt>
    <dgm:pt modelId="{4EF4AB87-7E45-4A4F-BC36-7CC719CA9C30}" type="pres">
      <dgm:prSet presAssocID="{E2B15B02-D194-44B1-8A16-1A05712AFDA7}" presName="image" presStyleLbl="fgImgPlace1" presStyleIdx="1" presStyleCnt="3"/>
      <dgm:spPr>
        <a:solidFill>
          <a:schemeClr val="tx1">
            <a:lumMod val="50000"/>
            <a:lumOff val="50000"/>
            <a:alpha val="70000"/>
          </a:schemeClr>
        </a:solidFill>
      </dgm:spPr>
    </dgm:pt>
    <dgm:pt modelId="{6A8EF535-243D-4D24-A9F3-89ED3712EF73}" type="pres">
      <dgm:prSet presAssocID="{E2B15B02-D194-44B1-8A16-1A05712AFDA7}" presName="childNode" presStyleLbl="node1" presStyleIdx="1" presStyleCnt="3">
        <dgm:presLayoutVars>
          <dgm:bulletEnabled val="1"/>
        </dgm:presLayoutVars>
      </dgm:prSet>
      <dgm:spPr/>
    </dgm:pt>
    <dgm:pt modelId="{BEF8C5FA-6103-4066-B699-AD40F852AA56}" type="pres">
      <dgm:prSet presAssocID="{E2B15B02-D194-44B1-8A16-1A05712AFDA7}" presName="parentNode" presStyleLbl="revTx" presStyleIdx="1" presStyleCnt="3">
        <dgm:presLayoutVars>
          <dgm:chMax val="0"/>
          <dgm:bulletEnabled val="1"/>
        </dgm:presLayoutVars>
      </dgm:prSet>
      <dgm:spPr/>
    </dgm:pt>
    <dgm:pt modelId="{DFFEB9D5-8B0B-4646-B47F-455EB6EB3AF2}" type="pres">
      <dgm:prSet presAssocID="{21983D78-5F28-41EF-807A-6E3D17AB1514}" presName="sibTrans" presStyleCnt="0"/>
      <dgm:spPr/>
    </dgm:pt>
    <dgm:pt modelId="{447DCC70-456E-421D-8305-4694F50EB9E8}" type="pres">
      <dgm:prSet presAssocID="{A2A9AC43-2827-4CC0-836B-A7DCC85F384F}" presName="compositeNode" presStyleCnt="0">
        <dgm:presLayoutVars>
          <dgm:bulletEnabled val="1"/>
        </dgm:presLayoutVars>
      </dgm:prSet>
      <dgm:spPr/>
    </dgm:pt>
    <dgm:pt modelId="{196C7699-F050-4B14-9878-466BA044435E}" type="pres">
      <dgm:prSet presAssocID="{A2A9AC43-2827-4CC0-836B-A7DCC85F384F}" presName="image" presStyleLbl="fgImgPlace1" presStyleIdx="2" presStyleCnt="3"/>
      <dgm:spPr>
        <a:solidFill>
          <a:schemeClr val="tx1">
            <a:alpha val="50000"/>
          </a:schemeClr>
        </a:solidFill>
      </dgm:spPr>
    </dgm:pt>
    <dgm:pt modelId="{C05648C3-48D9-4978-9C8F-BB4436ADDA6E}" type="pres">
      <dgm:prSet presAssocID="{A2A9AC43-2827-4CC0-836B-A7DCC85F384F}" presName="childNode" presStyleLbl="node1" presStyleIdx="2" presStyleCnt="3" custLinFactNeighborX="-1255" custLinFactNeighborY="293">
        <dgm:presLayoutVars>
          <dgm:bulletEnabled val="1"/>
        </dgm:presLayoutVars>
      </dgm:prSet>
      <dgm:spPr/>
    </dgm:pt>
    <dgm:pt modelId="{32E0D454-8327-470C-9FF0-24EC30A42410}" type="pres">
      <dgm:prSet presAssocID="{A2A9AC43-2827-4CC0-836B-A7DCC85F384F}" presName="parentNode" presStyleLbl="revTx" presStyleIdx="2" presStyleCnt="3">
        <dgm:presLayoutVars>
          <dgm:chMax val="0"/>
          <dgm:bulletEnabled val="1"/>
        </dgm:presLayoutVars>
      </dgm:prSet>
      <dgm:spPr/>
    </dgm:pt>
  </dgm:ptLst>
  <dgm:cxnLst>
    <dgm:cxn modelId="{8BA52D04-62E6-4FBA-AE97-0484B1A36381}" type="presOf" srcId="{0F90B976-3B5A-46F6-A0CA-3AE3E50C0EC6}" destId="{670FF5E8-C055-45F2-BC7E-DEFDF8134C2A}" srcOrd="0" destOrd="0" presId="urn:microsoft.com/office/officeart/2005/8/layout/hList2"/>
    <dgm:cxn modelId="{A1BA630B-D158-4EE4-8AEE-6B6CEED889F8}" srcId="{D2060477-318E-4C0B-B528-C55A2628AA28}" destId="{0F90B976-3B5A-46F6-A0CA-3AE3E50C0EC6}" srcOrd="0" destOrd="0" parTransId="{EE3718F3-01E3-4CF6-9DB3-2DB1D3EB3358}" sibTransId="{5EAF7B01-546D-4EB0-B0C3-01D7632D0E1F}"/>
    <dgm:cxn modelId="{8C0AB314-BA96-4F26-A409-7023A48DE92F}" type="presOf" srcId="{E2B15B02-D194-44B1-8A16-1A05712AFDA7}" destId="{BEF8C5FA-6103-4066-B699-AD40F852AA56}" srcOrd="0" destOrd="0" presId="urn:microsoft.com/office/officeart/2005/8/layout/hList2"/>
    <dgm:cxn modelId="{F079831B-3331-43F5-B38F-1A77613C8B7C}" srcId="{A2A9AC43-2827-4CC0-836B-A7DCC85F384F}" destId="{364B69DC-053C-40FF-B0B4-64D9F0BE0893}" srcOrd="0" destOrd="0" parTransId="{DC8087B3-68CB-4F0F-8353-B3FBA67C8B10}" sibTransId="{D6863447-ED82-45A2-9FB4-DC2303F0D772}"/>
    <dgm:cxn modelId="{0E25F525-811A-4FDF-BD89-D0E0B859301E}" type="presOf" srcId="{D2060477-318E-4C0B-B528-C55A2628AA28}" destId="{27064B70-8B1C-4A9E-87A4-2811E83D67C0}" srcOrd="0" destOrd="0" presId="urn:microsoft.com/office/officeart/2005/8/layout/hList2"/>
    <dgm:cxn modelId="{2F170A66-E23B-4AA4-BB3D-B82699E03F0A}" type="presOf" srcId="{663DA82D-BC2A-452A-AFD5-090A3109C48D}" destId="{B840AE43-A570-4F72-AF6F-4BF0CFC74FCB}" srcOrd="0" destOrd="0" presId="urn:microsoft.com/office/officeart/2005/8/layout/hList2"/>
    <dgm:cxn modelId="{3138106E-83A8-4E12-868B-7353C7D69951}" srcId="{D2060477-318E-4C0B-B528-C55A2628AA28}" destId="{E2B15B02-D194-44B1-8A16-1A05712AFDA7}" srcOrd="1" destOrd="0" parTransId="{48937C62-3127-4423-BD33-34D839F4DC3A}" sibTransId="{21983D78-5F28-41EF-807A-6E3D17AB1514}"/>
    <dgm:cxn modelId="{6475C77F-0B0D-4E7E-9317-3F9CE3E7DE2C}" srcId="{D2060477-318E-4C0B-B528-C55A2628AA28}" destId="{A2A9AC43-2827-4CC0-836B-A7DCC85F384F}" srcOrd="2" destOrd="0" parTransId="{95867F48-14D5-46D5-83D9-099C74D88D53}" sibTransId="{E2DE19D0-5AB7-4C3F-A8E8-5FF913F20B69}"/>
    <dgm:cxn modelId="{BB109791-587F-4151-BBA7-2A1BBFFB2DD3}" srcId="{E2B15B02-D194-44B1-8A16-1A05712AFDA7}" destId="{6A2C5785-5F15-4930-98F5-1A72FCADB89B}" srcOrd="0" destOrd="0" parTransId="{E6E5FD45-2AEF-4B06-BEB0-9D8AC9D5325B}" sibTransId="{2DF33BBA-6F60-4BF5-849D-6E4F63AFA379}"/>
    <dgm:cxn modelId="{09DCF9A7-F902-4EA5-9137-168E361D4495}" type="presOf" srcId="{6A2C5785-5F15-4930-98F5-1A72FCADB89B}" destId="{6A8EF535-243D-4D24-A9F3-89ED3712EF73}" srcOrd="0" destOrd="0" presId="urn:microsoft.com/office/officeart/2005/8/layout/hList2"/>
    <dgm:cxn modelId="{70DC69C0-298B-4CF8-9BF9-16BDB8C865A0}" type="presOf" srcId="{A2A9AC43-2827-4CC0-836B-A7DCC85F384F}" destId="{32E0D454-8327-470C-9FF0-24EC30A42410}" srcOrd="0" destOrd="0" presId="urn:microsoft.com/office/officeart/2005/8/layout/hList2"/>
    <dgm:cxn modelId="{A088B6C2-2102-4D6F-B29D-56E0DF3E8870}" type="presOf" srcId="{364B69DC-053C-40FF-B0B4-64D9F0BE0893}" destId="{C05648C3-48D9-4978-9C8F-BB4436ADDA6E}" srcOrd="0" destOrd="0" presId="urn:microsoft.com/office/officeart/2005/8/layout/hList2"/>
    <dgm:cxn modelId="{95DE85FE-C148-4788-AB9F-1535CD780105}" srcId="{0F90B976-3B5A-46F6-A0CA-3AE3E50C0EC6}" destId="{663DA82D-BC2A-452A-AFD5-090A3109C48D}" srcOrd="0" destOrd="0" parTransId="{624DFCD5-02BD-4C89-AED7-D8B13D0C744D}" sibTransId="{A07E5E13-48E7-4583-8DED-CC14A425E631}"/>
    <dgm:cxn modelId="{55C0968E-1533-4C0A-98D1-AD6151846F7D}" type="presParOf" srcId="{27064B70-8B1C-4A9E-87A4-2811E83D67C0}" destId="{91F6B371-3489-4DC4-8E04-07361EFDCC70}" srcOrd="0" destOrd="0" presId="urn:microsoft.com/office/officeart/2005/8/layout/hList2"/>
    <dgm:cxn modelId="{2E139170-9FCA-4FE5-97B0-705BFDF2C30F}" type="presParOf" srcId="{91F6B371-3489-4DC4-8E04-07361EFDCC70}" destId="{49D32EA6-DAD5-46D6-B771-92FFD5515E70}" srcOrd="0" destOrd="0" presId="urn:microsoft.com/office/officeart/2005/8/layout/hList2"/>
    <dgm:cxn modelId="{B4B15B62-F7DA-44DE-9976-3F5B35BC6AD7}" type="presParOf" srcId="{91F6B371-3489-4DC4-8E04-07361EFDCC70}" destId="{B840AE43-A570-4F72-AF6F-4BF0CFC74FCB}" srcOrd="1" destOrd="0" presId="urn:microsoft.com/office/officeart/2005/8/layout/hList2"/>
    <dgm:cxn modelId="{F955BF87-3848-47D0-B84B-E17DCA48F831}" type="presParOf" srcId="{91F6B371-3489-4DC4-8E04-07361EFDCC70}" destId="{670FF5E8-C055-45F2-BC7E-DEFDF8134C2A}" srcOrd="2" destOrd="0" presId="urn:microsoft.com/office/officeart/2005/8/layout/hList2"/>
    <dgm:cxn modelId="{0B86B351-D4A4-407E-9F64-4A5A357D5D81}" type="presParOf" srcId="{27064B70-8B1C-4A9E-87A4-2811E83D67C0}" destId="{E56B564F-8889-4567-9AFB-991AE9F80A40}" srcOrd="1" destOrd="0" presId="urn:microsoft.com/office/officeart/2005/8/layout/hList2"/>
    <dgm:cxn modelId="{8D5035A9-E096-44BD-901D-AD4FB368A573}" type="presParOf" srcId="{27064B70-8B1C-4A9E-87A4-2811E83D67C0}" destId="{400EB1CA-4C39-4E82-9C13-33F0004A586D}" srcOrd="2" destOrd="0" presId="urn:microsoft.com/office/officeart/2005/8/layout/hList2"/>
    <dgm:cxn modelId="{DA2D782C-790F-477D-AFCE-CDD8BC93B24C}" type="presParOf" srcId="{400EB1CA-4C39-4E82-9C13-33F0004A586D}" destId="{4EF4AB87-7E45-4A4F-BC36-7CC719CA9C30}" srcOrd="0" destOrd="0" presId="urn:microsoft.com/office/officeart/2005/8/layout/hList2"/>
    <dgm:cxn modelId="{BC7D53FC-1EEF-4C69-89AC-6839530CBA98}" type="presParOf" srcId="{400EB1CA-4C39-4E82-9C13-33F0004A586D}" destId="{6A8EF535-243D-4D24-A9F3-89ED3712EF73}" srcOrd="1" destOrd="0" presId="urn:microsoft.com/office/officeart/2005/8/layout/hList2"/>
    <dgm:cxn modelId="{32ED4831-2BD8-46E3-9970-EFAF113FE9CB}" type="presParOf" srcId="{400EB1CA-4C39-4E82-9C13-33F0004A586D}" destId="{BEF8C5FA-6103-4066-B699-AD40F852AA56}" srcOrd="2" destOrd="0" presId="urn:microsoft.com/office/officeart/2005/8/layout/hList2"/>
    <dgm:cxn modelId="{E1D30484-28F2-45DC-8CBC-C2506DD949F8}" type="presParOf" srcId="{27064B70-8B1C-4A9E-87A4-2811E83D67C0}" destId="{DFFEB9D5-8B0B-4646-B47F-455EB6EB3AF2}" srcOrd="3" destOrd="0" presId="urn:microsoft.com/office/officeart/2005/8/layout/hList2"/>
    <dgm:cxn modelId="{55861185-87F5-449E-82F2-839569058DFE}" type="presParOf" srcId="{27064B70-8B1C-4A9E-87A4-2811E83D67C0}" destId="{447DCC70-456E-421D-8305-4694F50EB9E8}" srcOrd="4" destOrd="0" presId="urn:microsoft.com/office/officeart/2005/8/layout/hList2"/>
    <dgm:cxn modelId="{CBCC19E8-4360-457A-9525-0EB6C0C983CE}" type="presParOf" srcId="{447DCC70-456E-421D-8305-4694F50EB9E8}" destId="{196C7699-F050-4B14-9878-466BA044435E}" srcOrd="0" destOrd="0" presId="urn:microsoft.com/office/officeart/2005/8/layout/hList2"/>
    <dgm:cxn modelId="{29D3C187-3215-4EEF-8FF8-9D6A9EC497D4}" type="presParOf" srcId="{447DCC70-456E-421D-8305-4694F50EB9E8}" destId="{C05648C3-48D9-4978-9C8F-BB4436ADDA6E}" srcOrd="1" destOrd="0" presId="urn:microsoft.com/office/officeart/2005/8/layout/hList2"/>
    <dgm:cxn modelId="{3868BF5C-6526-4417-AD59-69A27301FACA}" type="presParOf" srcId="{447DCC70-456E-421D-8305-4694F50EB9E8}" destId="{32E0D454-8327-470C-9FF0-24EC30A42410}"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2060477-318E-4C0B-B528-C55A2628AA28}" type="doc">
      <dgm:prSet loTypeId="urn:microsoft.com/office/officeart/2005/8/layout/hList2" loCatId="list" qsTypeId="urn:microsoft.com/office/officeart/2005/8/quickstyle/simple4" qsCatId="simple" csTypeId="urn:microsoft.com/office/officeart/2005/8/colors/accent3_5" csCatId="accent3" phldr="1"/>
      <dgm:spPr/>
      <dgm:t>
        <a:bodyPr/>
        <a:lstStyle/>
        <a:p>
          <a:endParaRPr lang="it-IT"/>
        </a:p>
      </dgm:t>
    </dgm:pt>
    <dgm:pt modelId="{0F90B976-3B5A-46F6-A0CA-3AE3E50C0EC6}">
      <dgm:prSet phldrT="[Testo]"/>
      <dgm:spPr/>
      <dgm:t>
        <a:bodyPr/>
        <a:lstStyle/>
        <a:p>
          <a:r>
            <a:rPr lang="it-IT" dirty="0"/>
            <a:t>Esperienza di vita</a:t>
          </a:r>
        </a:p>
      </dgm:t>
    </dgm:pt>
    <dgm:pt modelId="{EE3718F3-01E3-4CF6-9DB3-2DB1D3EB3358}" type="parTrans" cxnId="{A1BA630B-D158-4EE4-8AEE-6B6CEED889F8}">
      <dgm:prSet/>
      <dgm:spPr/>
      <dgm:t>
        <a:bodyPr/>
        <a:lstStyle/>
        <a:p>
          <a:endParaRPr lang="it-IT"/>
        </a:p>
      </dgm:t>
    </dgm:pt>
    <dgm:pt modelId="{5EAF7B01-546D-4EB0-B0C3-01D7632D0E1F}" type="sibTrans" cxnId="{A1BA630B-D158-4EE4-8AEE-6B6CEED889F8}">
      <dgm:prSet/>
      <dgm:spPr/>
      <dgm:t>
        <a:bodyPr/>
        <a:lstStyle/>
        <a:p>
          <a:endParaRPr lang="it-IT"/>
        </a:p>
      </dgm:t>
    </dgm:pt>
    <dgm:pt modelId="{663DA82D-BC2A-452A-AFD5-090A3109C48D}">
      <dgm:prSet phldrT="[Testo]"/>
      <dgm:spPr>
        <a:solidFill>
          <a:schemeClr val="bg1">
            <a:lumMod val="75000"/>
          </a:schemeClr>
        </a:solidFill>
      </dgm:spPr>
      <dgm:t>
        <a:bodyPr/>
        <a:lstStyle/>
        <a:p>
          <a:r>
            <a:rPr lang="it-IT" dirty="0">
              <a:solidFill>
                <a:schemeClr val="tx1"/>
              </a:solidFill>
            </a:rPr>
            <a:t>Il parto è tra le esperienze di vita più intense e significative.</a:t>
          </a:r>
        </a:p>
      </dgm:t>
    </dgm:pt>
    <dgm:pt modelId="{624DFCD5-02BD-4C89-AED7-D8B13D0C744D}" type="parTrans" cxnId="{95DE85FE-C148-4788-AB9F-1535CD780105}">
      <dgm:prSet/>
      <dgm:spPr/>
      <dgm:t>
        <a:bodyPr/>
        <a:lstStyle/>
        <a:p>
          <a:endParaRPr lang="it-IT"/>
        </a:p>
      </dgm:t>
    </dgm:pt>
    <dgm:pt modelId="{A07E5E13-48E7-4583-8DED-CC14A425E631}" type="sibTrans" cxnId="{95DE85FE-C148-4788-AB9F-1535CD780105}">
      <dgm:prSet/>
      <dgm:spPr/>
      <dgm:t>
        <a:bodyPr/>
        <a:lstStyle/>
        <a:p>
          <a:endParaRPr lang="it-IT"/>
        </a:p>
      </dgm:t>
    </dgm:pt>
    <dgm:pt modelId="{F1F0D73E-6375-45EB-893B-6B494C9F19F6}">
      <dgm:prSet phldrT="[Testo]"/>
      <dgm:spPr>
        <a:solidFill>
          <a:schemeClr val="bg1">
            <a:lumMod val="75000"/>
          </a:schemeClr>
        </a:solidFill>
      </dgm:spPr>
      <dgm:t>
        <a:bodyPr/>
        <a:lstStyle/>
        <a:p>
          <a:r>
            <a:rPr lang="it-IT" dirty="0">
              <a:solidFill>
                <a:schemeClr val="tx1"/>
              </a:solidFill>
            </a:rPr>
            <a:t>Nel 10/15 % delle donne può essere all’origine di disturbi dell’umore depressivi più o meno intensi. </a:t>
          </a:r>
        </a:p>
      </dgm:t>
    </dgm:pt>
    <dgm:pt modelId="{749E91BF-4367-4042-8E77-84862BFB4BAF}" type="parTrans" cxnId="{C233E6AB-DD38-45C0-BC06-47E14129D69C}">
      <dgm:prSet/>
      <dgm:spPr/>
      <dgm:t>
        <a:bodyPr/>
        <a:lstStyle/>
        <a:p>
          <a:endParaRPr lang="it-IT"/>
        </a:p>
      </dgm:t>
    </dgm:pt>
    <dgm:pt modelId="{58869459-8BA6-4678-B911-8AC714465AB1}" type="sibTrans" cxnId="{C233E6AB-DD38-45C0-BC06-47E14129D69C}">
      <dgm:prSet/>
      <dgm:spPr/>
      <dgm:t>
        <a:bodyPr/>
        <a:lstStyle/>
        <a:p>
          <a:endParaRPr lang="it-IT"/>
        </a:p>
      </dgm:t>
    </dgm:pt>
    <dgm:pt modelId="{E2B15B02-D194-44B1-8A16-1A05712AFDA7}">
      <dgm:prSet phldrT="[Testo]"/>
      <dgm:spPr/>
      <dgm:t>
        <a:bodyPr/>
        <a:lstStyle/>
        <a:p>
          <a:r>
            <a:rPr lang="it-IT" dirty="0"/>
            <a:t>Sintomo di disagio</a:t>
          </a:r>
        </a:p>
      </dgm:t>
    </dgm:pt>
    <dgm:pt modelId="{48937C62-3127-4423-BD33-34D839F4DC3A}" type="parTrans" cxnId="{3138106E-83A8-4E12-868B-7353C7D69951}">
      <dgm:prSet/>
      <dgm:spPr/>
      <dgm:t>
        <a:bodyPr/>
        <a:lstStyle/>
        <a:p>
          <a:endParaRPr lang="it-IT"/>
        </a:p>
      </dgm:t>
    </dgm:pt>
    <dgm:pt modelId="{21983D78-5F28-41EF-807A-6E3D17AB1514}" type="sibTrans" cxnId="{3138106E-83A8-4E12-868B-7353C7D69951}">
      <dgm:prSet/>
      <dgm:spPr/>
      <dgm:t>
        <a:bodyPr/>
        <a:lstStyle/>
        <a:p>
          <a:endParaRPr lang="it-IT"/>
        </a:p>
      </dgm:t>
    </dgm:pt>
    <dgm:pt modelId="{6A2C5785-5F15-4930-98F5-1A72FCADB89B}">
      <dgm:prSet phldrT="[Testo]" custT="1"/>
      <dgm:spPr>
        <a:solidFill>
          <a:schemeClr val="bg1">
            <a:lumMod val="65000"/>
          </a:schemeClr>
        </a:solidFill>
      </dgm:spPr>
      <dgm:t>
        <a:bodyPr/>
        <a:lstStyle/>
        <a:p>
          <a:r>
            <a:rPr lang="it-IT" sz="2400" dirty="0">
              <a:solidFill>
                <a:schemeClr val="tx1"/>
              </a:solidFill>
            </a:rPr>
            <a:t>Depressione transitoria (Baby blues)</a:t>
          </a:r>
        </a:p>
      </dgm:t>
    </dgm:pt>
    <dgm:pt modelId="{E6E5FD45-2AEF-4B06-BEB0-9D8AC9D5325B}" type="parTrans" cxnId="{BB109791-587F-4151-BBA7-2A1BBFFB2DD3}">
      <dgm:prSet/>
      <dgm:spPr/>
      <dgm:t>
        <a:bodyPr/>
        <a:lstStyle/>
        <a:p>
          <a:endParaRPr lang="it-IT"/>
        </a:p>
      </dgm:t>
    </dgm:pt>
    <dgm:pt modelId="{2DF33BBA-6F60-4BF5-849D-6E4F63AFA379}" type="sibTrans" cxnId="{BB109791-587F-4151-BBA7-2A1BBFFB2DD3}">
      <dgm:prSet/>
      <dgm:spPr/>
      <dgm:t>
        <a:bodyPr/>
        <a:lstStyle/>
        <a:p>
          <a:endParaRPr lang="it-IT"/>
        </a:p>
      </dgm:t>
    </dgm:pt>
    <dgm:pt modelId="{A2A9AC43-2827-4CC0-836B-A7DCC85F384F}">
      <dgm:prSet phldrT="[Testo]"/>
      <dgm:spPr/>
      <dgm:t>
        <a:bodyPr/>
        <a:lstStyle/>
        <a:p>
          <a:r>
            <a:rPr lang="it-IT" dirty="0"/>
            <a:t>Malattia</a:t>
          </a:r>
        </a:p>
      </dgm:t>
    </dgm:pt>
    <dgm:pt modelId="{95867F48-14D5-46D5-83D9-099C74D88D53}" type="parTrans" cxnId="{6475C77F-0B0D-4E7E-9317-3F9CE3E7DE2C}">
      <dgm:prSet/>
      <dgm:spPr/>
      <dgm:t>
        <a:bodyPr/>
        <a:lstStyle/>
        <a:p>
          <a:endParaRPr lang="it-IT"/>
        </a:p>
      </dgm:t>
    </dgm:pt>
    <dgm:pt modelId="{E2DE19D0-5AB7-4C3F-A8E8-5FF913F20B69}" type="sibTrans" cxnId="{6475C77F-0B0D-4E7E-9317-3F9CE3E7DE2C}">
      <dgm:prSet/>
      <dgm:spPr/>
      <dgm:t>
        <a:bodyPr/>
        <a:lstStyle/>
        <a:p>
          <a:endParaRPr lang="it-IT"/>
        </a:p>
      </dgm:t>
    </dgm:pt>
    <dgm:pt modelId="{364B69DC-053C-40FF-B0B4-64D9F0BE0893}">
      <dgm:prSet phldrT="[Testo]" custT="1"/>
      <dgm:spPr>
        <a:solidFill>
          <a:schemeClr val="bg1">
            <a:lumMod val="50000"/>
          </a:schemeClr>
        </a:solidFill>
      </dgm:spPr>
      <dgm:t>
        <a:bodyPr/>
        <a:lstStyle/>
        <a:p>
          <a:r>
            <a:rPr lang="it-IT" sz="2400" dirty="0">
              <a:solidFill>
                <a:schemeClr val="tx1"/>
              </a:solidFill>
            </a:rPr>
            <a:t>Depressione che dura &gt; 2 settimane; Psicosi post-partum.</a:t>
          </a:r>
        </a:p>
      </dgm:t>
    </dgm:pt>
    <dgm:pt modelId="{DC8087B3-68CB-4F0F-8353-B3FBA67C8B10}" type="parTrans" cxnId="{F079831B-3331-43F5-B38F-1A77613C8B7C}">
      <dgm:prSet/>
      <dgm:spPr/>
      <dgm:t>
        <a:bodyPr/>
        <a:lstStyle/>
        <a:p>
          <a:endParaRPr lang="it-IT"/>
        </a:p>
      </dgm:t>
    </dgm:pt>
    <dgm:pt modelId="{D6863447-ED82-45A2-9FB4-DC2303F0D772}" type="sibTrans" cxnId="{F079831B-3331-43F5-B38F-1A77613C8B7C}">
      <dgm:prSet/>
      <dgm:spPr/>
      <dgm:t>
        <a:bodyPr/>
        <a:lstStyle/>
        <a:p>
          <a:endParaRPr lang="it-IT"/>
        </a:p>
      </dgm:t>
    </dgm:pt>
    <dgm:pt modelId="{485F1B52-C322-40E7-BE0B-5333E9D1F837}">
      <dgm:prSet phldrT="[Testo]" custT="1"/>
      <dgm:spPr>
        <a:solidFill>
          <a:schemeClr val="bg1">
            <a:lumMod val="65000"/>
          </a:schemeClr>
        </a:solidFill>
      </dgm:spPr>
      <dgm:t>
        <a:bodyPr/>
        <a:lstStyle/>
        <a:p>
          <a:r>
            <a:rPr lang="it-IT" sz="2400" dirty="0">
              <a:solidFill>
                <a:schemeClr val="tx1"/>
              </a:solidFill>
            </a:rPr>
            <a:t>I sintomi sono da lievi a moderati e durano da 2/3 gg. a 2 settimane. Non sono invalidanti. </a:t>
          </a:r>
        </a:p>
      </dgm:t>
    </dgm:pt>
    <dgm:pt modelId="{ADE7D05F-4FA2-428A-A0BB-791FFAF6E5A5}" type="parTrans" cxnId="{A34A21F6-7E1F-4353-B398-23B6BE073A5F}">
      <dgm:prSet/>
      <dgm:spPr/>
    </dgm:pt>
    <dgm:pt modelId="{8E0B5D0F-B79F-47D9-B589-68EB28550077}" type="sibTrans" cxnId="{A34A21F6-7E1F-4353-B398-23B6BE073A5F}">
      <dgm:prSet/>
      <dgm:spPr/>
    </dgm:pt>
    <dgm:pt modelId="{DE9D0529-A50E-4561-BA22-26A3225DED28}">
      <dgm:prSet phldrT="[Testo]" custT="1"/>
      <dgm:spPr>
        <a:solidFill>
          <a:schemeClr val="bg1">
            <a:lumMod val="50000"/>
          </a:schemeClr>
        </a:solidFill>
      </dgm:spPr>
      <dgm:t>
        <a:bodyPr/>
        <a:lstStyle/>
        <a:p>
          <a:r>
            <a:rPr lang="it-IT" sz="2400" dirty="0">
              <a:solidFill>
                <a:schemeClr val="tx1"/>
              </a:solidFill>
            </a:rPr>
            <a:t>La sintomatologia ha l’intensità Psicotica e/o della Depressione Maggiore. E’ invalidante.</a:t>
          </a:r>
        </a:p>
      </dgm:t>
    </dgm:pt>
    <dgm:pt modelId="{52022B56-C5BA-4A55-A77F-3948D2723727}" type="parTrans" cxnId="{05128347-96CA-43A0-9899-878A7BD5EB71}">
      <dgm:prSet/>
      <dgm:spPr/>
    </dgm:pt>
    <dgm:pt modelId="{B5974C55-3E15-4C3B-8F80-0A7D89AEB3E8}" type="sibTrans" cxnId="{05128347-96CA-43A0-9899-878A7BD5EB71}">
      <dgm:prSet/>
      <dgm:spPr/>
    </dgm:pt>
    <dgm:pt modelId="{27064B70-8B1C-4A9E-87A4-2811E83D67C0}" type="pres">
      <dgm:prSet presAssocID="{D2060477-318E-4C0B-B528-C55A2628AA28}" presName="linearFlow" presStyleCnt="0">
        <dgm:presLayoutVars>
          <dgm:dir/>
          <dgm:animLvl val="lvl"/>
          <dgm:resizeHandles/>
        </dgm:presLayoutVars>
      </dgm:prSet>
      <dgm:spPr/>
    </dgm:pt>
    <dgm:pt modelId="{91F6B371-3489-4DC4-8E04-07361EFDCC70}" type="pres">
      <dgm:prSet presAssocID="{0F90B976-3B5A-46F6-A0CA-3AE3E50C0EC6}" presName="compositeNode" presStyleCnt="0">
        <dgm:presLayoutVars>
          <dgm:bulletEnabled val="1"/>
        </dgm:presLayoutVars>
      </dgm:prSet>
      <dgm:spPr/>
    </dgm:pt>
    <dgm:pt modelId="{49D32EA6-DAD5-46D6-B771-92FFD5515E70}" type="pres">
      <dgm:prSet presAssocID="{0F90B976-3B5A-46F6-A0CA-3AE3E50C0EC6}" presName="image" presStyleLbl="fgImgPlace1" presStyleIdx="0" presStyleCnt="3"/>
      <dgm:spPr>
        <a:solidFill>
          <a:schemeClr val="bg1">
            <a:lumMod val="85000"/>
            <a:alpha val="90000"/>
          </a:schemeClr>
        </a:solidFill>
      </dgm:spPr>
    </dgm:pt>
    <dgm:pt modelId="{B840AE43-A570-4F72-AF6F-4BF0CFC74FCB}" type="pres">
      <dgm:prSet presAssocID="{0F90B976-3B5A-46F6-A0CA-3AE3E50C0EC6}" presName="childNode" presStyleLbl="node1" presStyleIdx="0" presStyleCnt="3">
        <dgm:presLayoutVars>
          <dgm:bulletEnabled val="1"/>
        </dgm:presLayoutVars>
      </dgm:prSet>
      <dgm:spPr/>
    </dgm:pt>
    <dgm:pt modelId="{670FF5E8-C055-45F2-BC7E-DEFDF8134C2A}" type="pres">
      <dgm:prSet presAssocID="{0F90B976-3B5A-46F6-A0CA-3AE3E50C0EC6}" presName="parentNode" presStyleLbl="revTx" presStyleIdx="0" presStyleCnt="3">
        <dgm:presLayoutVars>
          <dgm:chMax val="0"/>
          <dgm:bulletEnabled val="1"/>
        </dgm:presLayoutVars>
      </dgm:prSet>
      <dgm:spPr/>
    </dgm:pt>
    <dgm:pt modelId="{E56B564F-8889-4567-9AFB-991AE9F80A40}" type="pres">
      <dgm:prSet presAssocID="{5EAF7B01-546D-4EB0-B0C3-01D7632D0E1F}" presName="sibTrans" presStyleCnt="0"/>
      <dgm:spPr/>
    </dgm:pt>
    <dgm:pt modelId="{400EB1CA-4C39-4E82-9C13-33F0004A586D}" type="pres">
      <dgm:prSet presAssocID="{E2B15B02-D194-44B1-8A16-1A05712AFDA7}" presName="compositeNode" presStyleCnt="0">
        <dgm:presLayoutVars>
          <dgm:bulletEnabled val="1"/>
        </dgm:presLayoutVars>
      </dgm:prSet>
      <dgm:spPr/>
    </dgm:pt>
    <dgm:pt modelId="{4EF4AB87-7E45-4A4F-BC36-7CC719CA9C30}" type="pres">
      <dgm:prSet presAssocID="{E2B15B02-D194-44B1-8A16-1A05712AFDA7}" presName="image" presStyleLbl="fgImgPlace1" presStyleIdx="1" presStyleCnt="3"/>
      <dgm:spPr>
        <a:solidFill>
          <a:schemeClr val="tx1">
            <a:lumMod val="50000"/>
            <a:lumOff val="50000"/>
            <a:alpha val="70000"/>
          </a:schemeClr>
        </a:solidFill>
      </dgm:spPr>
    </dgm:pt>
    <dgm:pt modelId="{6A8EF535-243D-4D24-A9F3-89ED3712EF73}" type="pres">
      <dgm:prSet presAssocID="{E2B15B02-D194-44B1-8A16-1A05712AFDA7}" presName="childNode" presStyleLbl="node1" presStyleIdx="1" presStyleCnt="3">
        <dgm:presLayoutVars>
          <dgm:bulletEnabled val="1"/>
        </dgm:presLayoutVars>
      </dgm:prSet>
      <dgm:spPr/>
    </dgm:pt>
    <dgm:pt modelId="{BEF8C5FA-6103-4066-B699-AD40F852AA56}" type="pres">
      <dgm:prSet presAssocID="{E2B15B02-D194-44B1-8A16-1A05712AFDA7}" presName="parentNode" presStyleLbl="revTx" presStyleIdx="1" presStyleCnt="3">
        <dgm:presLayoutVars>
          <dgm:chMax val="0"/>
          <dgm:bulletEnabled val="1"/>
        </dgm:presLayoutVars>
      </dgm:prSet>
      <dgm:spPr/>
    </dgm:pt>
    <dgm:pt modelId="{DFFEB9D5-8B0B-4646-B47F-455EB6EB3AF2}" type="pres">
      <dgm:prSet presAssocID="{21983D78-5F28-41EF-807A-6E3D17AB1514}" presName="sibTrans" presStyleCnt="0"/>
      <dgm:spPr/>
    </dgm:pt>
    <dgm:pt modelId="{447DCC70-456E-421D-8305-4694F50EB9E8}" type="pres">
      <dgm:prSet presAssocID="{A2A9AC43-2827-4CC0-836B-A7DCC85F384F}" presName="compositeNode" presStyleCnt="0">
        <dgm:presLayoutVars>
          <dgm:bulletEnabled val="1"/>
        </dgm:presLayoutVars>
      </dgm:prSet>
      <dgm:spPr/>
    </dgm:pt>
    <dgm:pt modelId="{196C7699-F050-4B14-9878-466BA044435E}" type="pres">
      <dgm:prSet presAssocID="{A2A9AC43-2827-4CC0-836B-A7DCC85F384F}" presName="image" presStyleLbl="fgImgPlace1" presStyleIdx="2" presStyleCnt="3"/>
      <dgm:spPr>
        <a:solidFill>
          <a:schemeClr val="tx1">
            <a:alpha val="50000"/>
          </a:schemeClr>
        </a:solidFill>
      </dgm:spPr>
    </dgm:pt>
    <dgm:pt modelId="{C05648C3-48D9-4978-9C8F-BB4436ADDA6E}" type="pres">
      <dgm:prSet presAssocID="{A2A9AC43-2827-4CC0-836B-A7DCC85F384F}" presName="childNode" presStyleLbl="node1" presStyleIdx="2" presStyleCnt="3" custLinFactNeighborX="-1255" custLinFactNeighborY="293">
        <dgm:presLayoutVars>
          <dgm:bulletEnabled val="1"/>
        </dgm:presLayoutVars>
      </dgm:prSet>
      <dgm:spPr/>
    </dgm:pt>
    <dgm:pt modelId="{32E0D454-8327-470C-9FF0-24EC30A42410}" type="pres">
      <dgm:prSet presAssocID="{A2A9AC43-2827-4CC0-836B-A7DCC85F384F}" presName="parentNode" presStyleLbl="revTx" presStyleIdx="2" presStyleCnt="3">
        <dgm:presLayoutVars>
          <dgm:chMax val="0"/>
          <dgm:bulletEnabled val="1"/>
        </dgm:presLayoutVars>
      </dgm:prSet>
      <dgm:spPr/>
    </dgm:pt>
  </dgm:ptLst>
  <dgm:cxnLst>
    <dgm:cxn modelId="{8BA52D04-62E6-4FBA-AE97-0484B1A36381}" type="presOf" srcId="{0F90B976-3B5A-46F6-A0CA-3AE3E50C0EC6}" destId="{670FF5E8-C055-45F2-BC7E-DEFDF8134C2A}" srcOrd="0" destOrd="0" presId="urn:microsoft.com/office/officeart/2005/8/layout/hList2"/>
    <dgm:cxn modelId="{A1BA630B-D158-4EE4-8AEE-6B6CEED889F8}" srcId="{D2060477-318E-4C0B-B528-C55A2628AA28}" destId="{0F90B976-3B5A-46F6-A0CA-3AE3E50C0EC6}" srcOrd="0" destOrd="0" parTransId="{EE3718F3-01E3-4CF6-9DB3-2DB1D3EB3358}" sibTransId="{5EAF7B01-546D-4EB0-B0C3-01D7632D0E1F}"/>
    <dgm:cxn modelId="{8C0AB314-BA96-4F26-A409-7023A48DE92F}" type="presOf" srcId="{E2B15B02-D194-44B1-8A16-1A05712AFDA7}" destId="{BEF8C5FA-6103-4066-B699-AD40F852AA56}" srcOrd="0" destOrd="0" presId="urn:microsoft.com/office/officeart/2005/8/layout/hList2"/>
    <dgm:cxn modelId="{F079831B-3331-43F5-B38F-1A77613C8B7C}" srcId="{A2A9AC43-2827-4CC0-836B-A7DCC85F384F}" destId="{364B69DC-053C-40FF-B0B4-64D9F0BE0893}" srcOrd="0" destOrd="0" parTransId="{DC8087B3-68CB-4F0F-8353-B3FBA67C8B10}" sibTransId="{D6863447-ED82-45A2-9FB4-DC2303F0D772}"/>
    <dgm:cxn modelId="{0E25F525-811A-4FDF-BD89-D0E0B859301E}" type="presOf" srcId="{D2060477-318E-4C0B-B528-C55A2628AA28}" destId="{27064B70-8B1C-4A9E-87A4-2811E83D67C0}" srcOrd="0" destOrd="0" presId="urn:microsoft.com/office/officeart/2005/8/layout/hList2"/>
    <dgm:cxn modelId="{2F170A66-E23B-4AA4-BB3D-B82699E03F0A}" type="presOf" srcId="{663DA82D-BC2A-452A-AFD5-090A3109C48D}" destId="{B840AE43-A570-4F72-AF6F-4BF0CFC74FCB}" srcOrd="0" destOrd="0" presId="urn:microsoft.com/office/officeart/2005/8/layout/hList2"/>
    <dgm:cxn modelId="{05128347-96CA-43A0-9899-878A7BD5EB71}" srcId="{A2A9AC43-2827-4CC0-836B-A7DCC85F384F}" destId="{DE9D0529-A50E-4561-BA22-26A3225DED28}" srcOrd="1" destOrd="0" parTransId="{52022B56-C5BA-4A55-A77F-3948D2723727}" sibTransId="{B5974C55-3E15-4C3B-8F80-0A7D89AEB3E8}"/>
    <dgm:cxn modelId="{3138106E-83A8-4E12-868B-7353C7D69951}" srcId="{D2060477-318E-4C0B-B528-C55A2628AA28}" destId="{E2B15B02-D194-44B1-8A16-1A05712AFDA7}" srcOrd="1" destOrd="0" parTransId="{48937C62-3127-4423-BD33-34D839F4DC3A}" sibTransId="{21983D78-5F28-41EF-807A-6E3D17AB1514}"/>
    <dgm:cxn modelId="{2F9F6079-299F-4F0D-ACD8-24D36C0D451B}" type="presOf" srcId="{F1F0D73E-6375-45EB-893B-6B494C9F19F6}" destId="{B840AE43-A570-4F72-AF6F-4BF0CFC74FCB}" srcOrd="0" destOrd="1" presId="urn:microsoft.com/office/officeart/2005/8/layout/hList2"/>
    <dgm:cxn modelId="{6475C77F-0B0D-4E7E-9317-3F9CE3E7DE2C}" srcId="{D2060477-318E-4C0B-B528-C55A2628AA28}" destId="{A2A9AC43-2827-4CC0-836B-A7DCC85F384F}" srcOrd="2" destOrd="0" parTransId="{95867F48-14D5-46D5-83D9-099C74D88D53}" sibTransId="{E2DE19D0-5AB7-4C3F-A8E8-5FF913F20B69}"/>
    <dgm:cxn modelId="{BB109791-587F-4151-BBA7-2A1BBFFB2DD3}" srcId="{E2B15B02-D194-44B1-8A16-1A05712AFDA7}" destId="{6A2C5785-5F15-4930-98F5-1A72FCADB89B}" srcOrd="0" destOrd="0" parTransId="{E6E5FD45-2AEF-4B06-BEB0-9D8AC9D5325B}" sibTransId="{2DF33BBA-6F60-4BF5-849D-6E4F63AFA379}"/>
    <dgm:cxn modelId="{4DAFDBA6-E01E-4E82-B3CF-04CC47BF6529}" type="presOf" srcId="{DE9D0529-A50E-4561-BA22-26A3225DED28}" destId="{C05648C3-48D9-4978-9C8F-BB4436ADDA6E}" srcOrd="0" destOrd="1" presId="urn:microsoft.com/office/officeart/2005/8/layout/hList2"/>
    <dgm:cxn modelId="{09DCF9A7-F902-4EA5-9137-168E361D4495}" type="presOf" srcId="{6A2C5785-5F15-4930-98F5-1A72FCADB89B}" destId="{6A8EF535-243D-4D24-A9F3-89ED3712EF73}" srcOrd="0" destOrd="0" presId="urn:microsoft.com/office/officeart/2005/8/layout/hList2"/>
    <dgm:cxn modelId="{C233E6AB-DD38-45C0-BC06-47E14129D69C}" srcId="{0F90B976-3B5A-46F6-A0CA-3AE3E50C0EC6}" destId="{F1F0D73E-6375-45EB-893B-6B494C9F19F6}" srcOrd="1" destOrd="0" parTransId="{749E91BF-4367-4042-8E77-84862BFB4BAF}" sibTransId="{58869459-8BA6-4678-B911-8AC714465AB1}"/>
    <dgm:cxn modelId="{70DC69C0-298B-4CF8-9BF9-16BDB8C865A0}" type="presOf" srcId="{A2A9AC43-2827-4CC0-836B-A7DCC85F384F}" destId="{32E0D454-8327-470C-9FF0-24EC30A42410}" srcOrd="0" destOrd="0" presId="urn:microsoft.com/office/officeart/2005/8/layout/hList2"/>
    <dgm:cxn modelId="{A088B6C2-2102-4D6F-B29D-56E0DF3E8870}" type="presOf" srcId="{364B69DC-053C-40FF-B0B4-64D9F0BE0893}" destId="{C05648C3-48D9-4978-9C8F-BB4436ADDA6E}" srcOrd="0" destOrd="0" presId="urn:microsoft.com/office/officeart/2005/8/layout/hList2"/>
    <dgm:cxn modelId="{056D57E1-A28F-4C0F-AC3E-7EB544FB796D}" type="presOf" srcId="{485F1B52-C322-40E7-BE0B-5333E9D1F837}" destId="{6A8EF535-243D-4D24-A9F3-89ED3712EF73}" srcOrd="0" destOrd="1" presId="urn:microsoft.com/office/officeart/2005/8/layout/hList2"/>
    <dgm:cxn modelId="{A34A21F6-7E1F-4353-B398-23B6BE073A5F}" srcId="{E2B15B02-D194-44B1-8A16-1A05712AFDA7}" destId="{485F1B52-C322-40E7-BE0B-5333E9D1F837}" srcOrd="1" destOrd="0" parTransId="{ADE7D05F-4FA2-428A-A0BB-791FFAF6E5A5}" sibTransId="{8E0B5D0F-B79F-47D9-B589-68EB28550077}"/>
    <dgm:cxn modelId="{95DE85FE-C148-4788-AB9F-1535CD780105}" srcId="{0F90B976-3B5A-46F6-A0CA-3AE3E50C0EC6}" destId="{663DA82D-BC2A-452A-AFD5-090A3109C48D}" srcOrd="0" destOrd="0" parTransId="{624DFCD5-02BD-4C89-AED7-D8B13D0C744D}" sibTransId="{A07E5E13-48E7-4583-8DED-CC14A425E631}"/>
    <dgm:cxn modelId="{55C0968E-1533-4C0A-98D1-AD6151846F7D}" type="presParOf" srcId="{27064B70-8B1C-4A9E-87A4-2811E83D67C0}" destId="{91F6B371-3489-4DC4-8E04-07361EFDCC70}" srcOrd="0" destOrd="0" presId="urn:microsoft.com/office/officeart/2005/8/layout/hList2"/>
    <dgm:cxn modelId="{2E139170-9FCA-4FE5-97B0-705BFDF2C30F}" type="presParOf" srcId="{91F6B371-3489-4DC4-8E04-07361EFDCC70}" destId="{49D32EA6-DAD5-46D6-B771-92FFD5515E70}" srcOrd="0" destOrd="0" presId="urn:microsoft.com/office/officeart/2005/8/layout/hList2"/>
    <dgm:cxn modelId="{B4B15B62-F7DA-44DE-9976-3F5B35BC6AD7}" type="presParOf" srcId="{91F6B371-3489-4DC4-8E04-07361EFDCC70}" destId="{B840AE43-A570-4F72-AF6F-4BF0CFC74FCB}" srcOrd="1" destOrd="0" presId="urn:microsoft.com/office/officeart/2005/8/layout/hList2"/>
    <dgm:cxn modelId="{F955BF87-3848-47D0-B84B-E17DCA48F831}" type="presParOf" srcId="{91F6B371-3489-4DC4-8E04-07361EFDCC70}" destId="{670FF5E8-C055-45F2-BC7E-DEFDF8134C2A}" srcOrd="2" destOrd="0" presId="urn:microsoft.com/office/officeart/2005/8/layout/hList2"/>
    <dgm:cxn modelId="{0B86B351-D4A4-407E-9F64-4A5A357D5D81}" type="presParOf" srcId="{27064B70-8B1C-4A9E-87A4-2811E83D67C0}" destId="{E56B564F-8889-4567-9AFB-991AE9F80A40}" srcOrd="1" destOrd="0" presId="urn:microsoft.com/office/officeart/2005/8/layout/hList2"/>
    <dgm:cxn modelId="{8D5035A9-E096-44BD-901D-AD4FB368A573}" type="presParOf" srcId="{27064B70-8B1C-4A9E-87A4-2811E83D67C0}" destId="{400EB1CA-4C39-4E82-9C13-33F0004A586D}" srcOrd="2" destOrd="0" presId="urn:microsoft.com/office/officeart/2005/8/layout/hList2"/>
    <dgm:cxn modelId="{DA2D782C-790F-477D-AFCE-CDD8BC93B24C}" type="presParOf" srcId="{400EB1CA-4C39-4E82-9C13-33F0004A586D}" destId="{4EF4AB87-7E45-4A4F-BC36-7CC719CA9C30}" srcOrd="0" destOrd="0" presId="urn:microsoft.com/office/officeart/2005/8/layout/hList2"/>
    <dgm:cxn modelId="{BC7D53FC-1EEF-4C69-89AC-6839530CBA98}" type="presParOf" srcId="{400EB1CA-4C39-4E82-9C13-33F0004A586D}" destId="{6A8EF535-243D-4D24-A9F3-89ED3712EF73}" srcOrd="1" destOrd="0" presId="urn:microsoft.com/office/officeart/2005/8/layout/hList2"/>
    <dgm:cxn modelId="{32ED4831-2BD8-46E3-9970-EFAF113FE9CB}" type="presParOf" srcId="{400EB1CA-4C39-4E82-9C13-33F0004A586D}" destId="{BEF8C5FA-6103-4066-B699-AD40F852AA56}" srcOrd="2" destOrd="0" presId="urn:microsoft.com/office/officeart/2005/8/layout/hList2"/>
    <dgm:cxn modelId="{E1D30484-28F2-45DC-8CBC-C2506DD949F8}" type="presParOf" srcId="{27064B70-8B1C-4A9E-87A4-2811E83D67C0}" destId="{DFFEB9D5-8B0B-4646-B47F-455EB6EB3AF2}" srcOrd="3" destOrd="0" presId="urn:microsoft.com/office/officeart/2005/8/layout/hList2"/>
    <dgm:cxn modelId="{55861185-87F5-449E-82F2-839569058DFE}" type="presParOf" srcId="{27064B70-8B1C-4A9E-87A4-2811E83D67C0}" destId="{447DCC70-456E-421D-8305-4694F50EB9E8}" srcOrd="4" destOrd="0" presId="urn:microsoft.com/office/officeart/2005/8/layout/hList2"/>
    <dgm:cxn modelId="{CBCC19E8-4360-457A-9525-0EB6C0C983CE}" type="presParOf" srcId="{447DCC70-456E-421D-8305-4694F50EB9E8}" destId="{196C7699-F050-4B14-9878-466BA044435E}" srcOrd="0" destOrd="0" presId="urn:microsoft.com/office/officeart/2005/8/layout/hList2"/>
    <dgm:cxn modelId="{29D3C187-3215-4EEF-8FF8-9D6A9EC497D4}" type="presParOf" srcId="{447DCC70-456E-421D-8305-4694F50EB9E8}" destId="{C05648C3-48D9-4978-9C8F-BB4436ADDA6E}" srcOrd="1" destOrd="0" presId="urn:microsoft.com/office/officeart/2005/8/layout/hList2"/>
    <dgm:cxn modelId="{3868BF5C-6526-4417-AD59-69A27301FACA}" type="presParOf" srcId="{447DCC70-456E-421D-8305-4694F50EB9E8}" destId="{32E0D454-8327-470C-9FF0-24EC30A42410}" srcOrd="2" destOrd="0" presId="urn:microsoft.com/office/officeart/2005/8/layout/hList2"/>
  </dgm:cxnLst>
  <dgm:bg>
    <a:solidFill>
      <a:srgbClr val="FFFF0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060477-318E-4C0B-B528-C55A2628AA28}" type="doc">
      <dgm:prSet loTypeId="urn:microsoft.com/office/officeart/2005/8/layout/hList2" loCatId="list" qsTypeId="urn:microsoft.com/office/officeart/2005/8/quickstyle/simple4" qsCatId="simple" csTypeId="urn:microsoft.com/office/officeart/2005/8/colors/accent3_5" csCatId="accent3" phldr="1"/>
      <dgm:spPr/>
      <dgm:t>
        <a:bodyPr/>
        <a:lstStyle/>
        <a:p>
          <a:endParaRPr lang="it-IT"/>
        </a:p>
      </dgm:t>
    </dgm:pt>
    <dgm:pt modelId="{0F90B976-3B5A-46F6-A0CA-3AE3E50C0EC6}">
      <dgm:prSet phldrT="[Testo]"/>
      <dgm:spPr/>
      <dgm:t>
        <a:bodyPr/>
        <a:lstStyle/>
        <a:p>
          <a:r>
            <a:rPr lang="it-IT" dirty="0"/>
            <a:t>Sistema Nosografico</a:t>
          </a:r>
        </a:p>
      </dgm:t>
    </dgm:pt>
    <dgm:pt modelId="{EE3718F3-01E3-4CF6-9DB3-2DB1D3EB3358}" type="parTrans" cxnId="{A1BA630B-D158-4EE4-8AEE-6B6CEED889F8}">
      <dgm:prSet/>
      <dgm:spPr/>
      <dgm:t>
        <a:bodyPr/>
        <a:lstStyle/>
        <a:p>
          <a:endParaRPr lang="it-IT"/>
        </a:p>
      </dgm:t>
    </dgm:pt>
    <dgm:pt modelId="{5EAF7B01-546D-4EB0-B0C3-01D7632D0E1F}" type="sibTrans" cxnId="{A1BA630B-D158-4EE4-8AEE-6B6CEED889F8}">
      <dgm:prSet/>
      <dgm:spPr/>
      <dgm:t>
        <a:bodyPr/>
        <a:lstStyle/>
        <a:p>
          <a:endParaRPr lang="it-IT"/>
        </a:p>
      </dgm:t>
    </dgm:pt>
    <dgm:pt modelId="{663DA82D-BC2A-452A-AFD5-090A3109C48D}">
      <dgm:prSet phldrT="[Testo]" custT="1"/>
      <dgm:spPr>
        <a:solidFill>
          <a:schemeClr val="bg1">
            <a:lumMod val="75000"/>
          </a:schemeClr>
        </a:solidFill>
      </dgm:spPr>
      <dgm:t>
        <a:bodyPr/>
        <a:lstStyle/>
        <a:p>
          <a:pPr algn="just"/>
          <a:r>
            <a:rPr lang="it-IT" sz="2800" dirty="0">
              <a:solidFill>
                <a:schemeClr val="tx1"/>
              </a:solidFill>
            </a:rPr>
            <a:t>Descrive i Disturbi Mentali sulla base dei segni e dei sintomi caratteristici di quello specifico Disturbo.</a:t>
          </a:r>
        </a:p>
      </dgm:t>
    </dgm:pt>
    <dgm:pt modelId="{624DFCD5-02BD-4C89-AED7-D8B13D0C744D}" type="parTrans" cxnId="{95DE85FE-C148-4788-AB9F-1535CD780105}">
      <dgm:prSet/>
      <dgm:spPr/>
      <dgm:t>
        <a:bodyPr/>
        <a:lstStyle/>
        <a:p>
          <a:endParaRPr lang="it-IT"/>
        </a:p>
      </dgm:t>
    </dgm:pt>
    <dgm:pt modelId="{A07E5E13-48E7-4583-8DED-CC14A425E631}" type="sibTrans" cxnId="{95DE85FE-C148-4788-AB9F-1535CD780105}">
      <dgm:prSet/>
      <dgm:spPr/>
      <dgm:t>
        <a:bodyPr/>
        <a:lstStyle/>
        <a:p>
          <a:endParaRPr lang="it-IT"/>
        </a:p>
      </dgm:t>
    </dgm:pt>
    <dgm:pt modelId="{E2B15B02-D194-44B1-8A16-1A05712AFDA7}">
      <dgm:prSet phldrT="[Testo]"/>
      <dgm:spPr/>
      <dgm:t>
        <a:bodyPr/>
        <a:lstStyle/>
        <a:p>
          <a:r>
            <a:rPr lang="it-IT" dirty="0" err="1"/>
            <a:t>Specificatori</a:t>
          </a:r>
          <a:r>
            <a:rPr lang="it-IT" dirty="0"/>
            <a:t> e Sottotipi</a:t>
          </a:r>
        </a:p>
      </dgm:t>
    </dgm:pt>
    <dgm:pt modelId="{48937C62-3127-4423-BD33-34D839F4DC3A}" type="parTrans" cxnId="{3138106E-83A8-4E12-868B-7353C7D69951}">
      <dgm:prSet/>
      <dgm:spPr/>
      <dgm:t>
        <a:bodyPr/>
        <a:lstStyle/>
        <a:p>
          <a:endParaRPr lang="it-IT"/>
        </a:p>
      </dgm:t>
    </dgm:pt>
    <dgm:pt modelId="{21983D78-5F28-41EF-807A-6E3D17AB1514}" type="sibTrans" cxnId="{3138106E-83A8-4E12-868B-7353C7D69951}">
      <dgm:prSet/>
      <dgm:spPr/>
      <dgm:t>
        <a:bodyPr/>
        <a:lstStyle/>
        <a:p>
          <a:endParaRPr lang="it-IT"/>
        </a:p>
      </dgm:t>
    </dgm:pt>
    <dgm:pt modelId="{6A2C5785-5F15-4930-98F5-1A72FCADB89B}">
      <dgm:prSet phldrT="[Testo]" custT="1"/>
      <dgm:spPr>
        <a:solidFill>
          <a:schemeClr val="bg1">
            <a:lumMod val="65000"/>
          </a:schemeClr>
        </a:solidFill>
      </dgm:spPr>
      <dgm:t>
        <a:bodyPr/>
        <a:lstStyle/>
        <a:p>
          <a:pPr algn="just"/>
          <a:r>
            <a:rPr lang="it-IT" sz="2400" dirty="0">
              <a:solidFill>
                <a:schemeClr val="tx1"/>
              </a:solidFill>
            </a:rPr>
            <a:t>Rilevano una caratteristica del Disturbo per definire un sottotipo più omogeneo di Pz con quel Disturbo</a:t>
          </a:r>
        </a:p>
      </dgm:t>
    </dgm:pt>
    <dgm:pt modelId="{E6E5FD45-2AEF-4B06-BEB0-9D8AC9D5325B}" type="parTrans" cxnId="{BB109791-587F-4151-BBA7-2A1BBFFB2DD3}">
      <dgm:prSet/>
      <dgm:spPr/>
      <dgm:t>
        <a:bodyPr/>
        <a:lstStyle/>
        <a:p>
          <a:endParaRPr lang="it-IT"/>
        </a:p>
      </dgm:t>
    </dgm:pt>
    <dgm:pt modelId="{2DF33BBA-6F60-4BF5-849D-6E4F63AFA379}" type="sibTrans" cxnId="{BB109791-587F-4151-BBA7-2A1BBFFB2DD3}">
      <dgm:prSet/>
      <dgm:spPr/>
      <dgm:t>
        <a:bodyPr/>
        <a:lstStyle/>
        <a:p>
          <a:endParaRPr lang="it-IT"/>
        </a:p>
      </dgm:t>
    </dgm:pt>
    <dgm:pt modelId="{A2A9AC43-2827-4CC0-836B-A7DCC85F384F}">
      <dgm:prSet phldrT="[Testo]"/>
      <dgm:spPr/>
      <dgm:t>
        <a:bodyPr/>
        <a:lstStyle/>
        <a:p>
          <a:r>
            <a:rPr lang="it-IT" dirty="0"/>
            <a:t>Contesto sociale</a:t>
          </a:r>
        </a:p>
      </dgm:t>
    </dgm:pt>
    <dgm:pt modelId="{95867F48-14D5-46D5-83D9-099C74D88D53}" type="parTrans" cxnId="{6475C77F-0B0D-4E7E-9317-3F9CE3E7DE2C}">
      <dgm:prSet/>
      <dgm:spPr/>
      <dgm:t>
        <a:bodyPr/>
        <a:lstStyle/>
        <a:p>
          <a:endParaRPr lang="it-IT"/>
        </a:p>
      </dgm:t>
    </dgm:pt>
    <dgm:pt modelId="{E2DE19D0-5AB7-4C3F-A8E8-5FF913F20B69}" type="sibTrans" cxnId="{6475C77F-0B0D-4E7E-9317-3F9CE3E7DE2C}">
      <dgm:prSet/>
      <dgm:spPr/>
      <dgm:t>
        <a:bodyPr/>
        <a:lstStyle/>
        <a:p>
          <a:endParaRPr lang="it-IT"/>
        </a:p>
      </dgm:t>
    </dgm:pt>
    <dgm:pt modelId="{2979556B-604E-4465-B725-A486AC97C13C}">
      <dgm:prSet custT="1"/>
      <dgm:spPr/>
      <dgm:t>
        <a:bodyPr/>
        <a:lstStyle/>
        <a:p>
          <a:pPr algn="just"/>
          <a:endParaRPr lang="it-IT" sz="2800" dirty="0"/>
        </a:p>
      </dgm:t>
    </dgm:pt>
    <dgm:pt modelId="{F8271943-F2DE-44C3-A3F8-2AA2CE4657EC}" type="parTrans" cxnId="{7CEEEAE1-15E3-42C7-9506-8C6E355D82FB}">
      <dgm:prSet/>
      <dgm:spPr/>
      <dgm:t>
        <a:bodyPr/>
        <a:lstStyle/>
        <a:p>
          <a:endParaRPr lang="it-IT"/>
        </a:p>
      </dgm:t>
    </dgm:pt>
    <dgm:pt modelId="{1F9BEF8A-C7D7-4CCB-8ADA-3C6893B5CA86}" type="sibTrans" cxnId="{7CEEEAE1-15E3-42C7-9506-8C6E355D82FB}">
      <dgm:prSet/>
      <dgm:spPr/>
      <dgm:t>
        <a:bodyPr/>
        <a:lstStyle/>
        <a:p>
          <a:endParaRPr lang="it-IT"/>
        </a:p>
      </dgm:t>
    </dgm:pt>
    <dgm:pt modelId="{6DB6FEB9-4270-4AFE-974E-0766535C1AA3}">
      <dgm:prSet phldrT="[Testo]" custT="1"/>
      <dgm:spPr>
        <a:solidFill>
          <a:schemeClr val="bg1">
            <a:lumMod val="65000"/>
          </a:schemeClr>
        </a:solidFill>
      </dgm:spPr>
      <dgm:t>
        <a:bodyPr/>
        <a:lstStyle/>
        <a:p>
          <a:pPr algn="just"/>
          <a:r>
            <a:rPr lang="it-IT" sz="2400" dirty="0">
              <a:solidFill>
                <a:schemeClr val="tx1"/>
              </a:solidFill>
            </a:rPr>
            <a:t>Gravità</a:t>
          </a:r>
        </a:p>
      </dgm:t>
    </dgm:pt>
    <dgm:pt modelId="{89C3FE28-6449-4452-8276-42FAED7CC2E3}" type="parTrans" cxnId="{B71F8BA2-B889-44F2-80F1-7D1A6365B7CD}">
      <dgm:prSet/>
      <dgm:spPr/>
    </dgm:pt>
    <dgm:pt modelId="{58904366-C8FD-437E-BE8A-C3A789886994}" type="sibTrans" cxnId="{B71F8BA2-B889-44F2-80F1-7D1A6365B7CD}">
      <dgm:prSet/>
      <dgm:spPr/>
    </dgm:pt>
    <dgm:pt modelId="{4C7FAF34-FC2D-4034-A470-27AD948832F4}">
      <dgm:prSet phldrT="[Testo]" custT="1"/>
      <dgm:spPr>
        <a:solidFill>
          <a:schemeClr val="bg1">
            <a:lumMod val="65000"/>
          </a:schemeClr>
        </a:solidFill>
      </dgm:spPr>
      <dgm:t>
        <a:bodyPr/>
        <a:lstStyle/>
        <a:p>
          <a:pPr algn="just"/>
          <a:r>
            <a:rPr lang="it-IT" sz="2400" dirty="0">
              <a:solidFill>
                <a:schemeClr val="tx1"/>
              </a:solidFill>
            </a:rPr>
            <a:t>Frequenza sintomi</a:t>
          </a:r>
        </a:p>
      </dgm:t>
    </dgm:pt>
    <dgm:pt modelId="{9A3BD2E4-8170-42E2-A61E-5530A7E9C10D}" type="parTrans" cxnId="{7FEBC7E2-E3E9-42FE-9963-42ED54EC11C8}">
      <dgm:prSet/>
      <dgm:spPr/>
    </dgm:pt>
    <dgm:pt modelId="{9392141B-B40C-4C76-9FCA-D6E06019F4BB}" type="sibTrans" cxnId="{7FEBC7E2-E3E9-42FE-9963-42ED54EC11C8}">
      <dgm:prSet/>
      <dgm:spPr/>
    </dgm:pt>
    <dgm:pt modelId="{324A906C-A422-4ECE-BD95-E5702A242E42}">
      <dgm:prSet phldrT="[Testo]" custT="1"/>
      <dgm:spPr>
        <a:solidFill>
          <a:schemeClr val="bg1">
            <a:lumMod val="65000"/>
          </a:schemeClr>
        </a:solidFill>
      </dgm:spPr>
      <dgm:t>
        <a:bodyPr/>
        <a:lstStyle/>
        <a:p>
          <a:pPr algn="just"/>
          <a:r>
            <a:rPr lang="it-IT" sz="2400" dirty="0">
              <a:solidFill>
                <a:schemeClr val="tx1"/>
              </a:solidFill>
            </a:rPr>
            <a:t>Durata</a:t>
          </a:r>
        </a:p>
      </dgm:t>
    </dgm:pt>
    <dgm:pt modelId="{731FBB84-F12E-4B00-AC0B-9F005DD68FAB}" type="parTrans" cxnId="{3DC7E931-90F7-4379-942C-8F8E8C5182C0}">
      <dgm:prSet/>
      <dgm:spPr/>
    </dgm:pt>
    <dgm:pt modelId="{239EC076-14FF-4E5F-94A8-3BAE42382C51}" type="sibTrans" cxnId="{3DC7E931-90F7-4379-942C-8F8E8C5182C0}">
      <dgm:prSet/>
      <dgm:spPr/>
    </dgm:pt>
    <dgm:pt modelId="{364B69DC-053C-40FF-B0B4-64D9F0BE0893}">
      <dgm:prSet phldrT="[Testo]" custT="1"/>
      <dgm:spPr>
        <a:solidFill>
          <a:schemeClr val="bg1">
            <a:lumMod val="50000"/>
          </a:schemeClr>
        </a:solidFill>
      </dgm:spPr>
      <dgm:t>
        <a:bodyPr/>
        <a:lstStyle/>
        <a:p>
          <a:pPr algn="just"/>
          <a:r>
            <a:rPr lang="it-IT" sz="2400" dirty="0">
              <a:solidFill>
                <a:schemeClr val="tx1"/>
              </a:solidFill>
            </a:rPr>
            <a:t>Abbandonato il sistema </a:t>
          </a:r>
          <a:r>
            <a:rPr lang="it-IT" sz="2400" dirty="0" err="1">
              <a:solidFill>
                <a:schemeClr val="tx1"/>
              </a:solidFill>
            </a:rPr>
            <a:t>multiassiale</a:t>
          </a:r>
          <a:r>
            <a:rPr lang="it-IT" sz="2400" dirty="0">
              <a:solidFill>
                <a:schemeClr val="tx1"/>
              </a:solidFill>
            </a:rPr>
            <a:t>, i Disturbi Mentali sono comunque inquadrati anche nel contesto sociale, culturale, familiare e relazionale del Pz.</a:t>
          </a:r>
        </a:p>
      </dgm:t>
    </dgm:pt>
    <dgm:pt modelId="{D6863447-ED82-45A2-9FB4-DC2303F0D772}" type="sibTrans" cxnId="{F079831B-3331-43F5-B38F-1A77613C8B7C}">
      <dgm:prSet/>
      <dgm:spPr/>
      <dgm:t>
        <a:bodyPr/>
        <a:lstStyle/>
        <a:p>
          <a:endParaRPr lang="it-IT"/>
        </a:p>
      </dgm:t>
    </dgm:pt>
    <dgm:pt modelId="{DC8087B3-68CB-4F0F-8353-B3FBA67C8B10}" type="parTrans" cxnId="{F079831B-3331-43F5-B38F-1A77613C8B7C}">
      <dgm:prSet/>
      <dgm:spPr/>
      <dgm:t>
        <a:bodyPr/>
        <a:lstStyle/>
        <a:p>
          <a:endParaRPr lang="it-IT"/>
        </a:p>
      </dgm:t>
    </dgm:pt>
    <dgm:pt modelId="{27064B70-8B1C-4A9E-87A4-2811E83D67C0}" type="pres">
      <dgm:prSet presAssocID="{D2060477-318E-4C0B-B528-C55A2628AA28}" presName="linearFlow" presStyleCnt="0">
        <dgm:presLayoutVars>
          <dgm:dir/>
          <dgm:animLvl val="lvl"/>
          <dgm:resizeHandles/>
        </dgm:presLayoutVars>
      </dgm:prSet>
      <dgm:spPr/>
    </dgm:pt>
    <dgm:pt modelId="{91F6B371-3489-4DC4-8E04-07361EFDCC70}" type="pres">
      <dgm:prSet presAssocID="{0F90B976-3B5A-46F6-A0CA-3AE3E50C0EC6}" presName="compositeNode" presStyleCnt="0">
        <dgm:presLayoutVars>
          <dgm:bulletEnabled val="1"/>
        </dgm:presLayoutVars>
      </dgm:prSet>
      <dgm:spPr/>
    </dgm:pt>
    <dgm:pt modelId="{49D32EA6-DAD5-46D6-B771-92FFD5515E70}" type="pres">
      <dgm:prSet presAssocID="{0F90B976-3B5A-46F6-A0CA-3AE3E50C0EC6}" presName="image" presStyleLbl="fgImgPlace1" presStyleIdx="0" presStyleCnt="3"/>
      <dgm:spPr>
        <a:solidFill>
          <a:schemeClr val="bg1">
            <a:lumMod val="85000"/>
            <a:alpha val="90000"/>
          </a:schemeClr>
        </a:solidFill>
      </dgm:spPr>
    </dgm:pt>
    <dgm:pt modelId="{B840AE43-A570-4F72-AF6F-4BF0CFC74FCB}" type="pres">
      <dgm:prSet presAssocID="{0F90B976-3B5A-46F6-A0CA-3AE3E50C0EC6}" presName="childNode" presStyleLbl="node1" presStyleIdx="0" presStyleCnt="3">
        <dgm:presLayoutVars>
          <dgm:bulletEnabled val="1"/>
        </dgm:presLayoutVars>
      </dgm:prSet>
      <dgm:spPr/>
    </dgm:pt>
    <dgm:pt modelId="{670FF5E8-C055-45F2-BC7E-DEFDF8134C2A}" type="pres">
      <dgm:prSet presAssocID="{0F90B976-3B5A-46F6-A0CA-3AE3E50C0EC6}" presName="parentNode" presStyleLbl="revTx" presStyleIdx="0" presStyleCnt="3">
        <dgm:presLayoutVars>
          <dgm:chMax val="0"/>
          <dgm:bulletEnabled val="1"/>
        </dgm:presLayoutVars>
      </dgm:prSet>
      <dgm:spPr/>
    </dgm:pt>
    <dgm:pt modelId="{E56B564F-8889-4567-9AFB-991AE9F80A40}" type="pres">
      <dgm:prSet presAssocID="{5EAF7B01-546D-4EB0-B0C3-01D7632D0E1F}" presName="sibTrans" presStyleCnt="0"/>
      <dgm:spPr/>
    </dgm:pt>
    <dgm:pt modelId="{400EB1CA-4C39-4E82-9C13-33F0004A586D}" type="pres">
      <dgm:prSet presAssocID="{E2B15B02-D194-44B1-8A16-1A05712AFDA7}" presName="compositeNode" presStyleCnt="0">
        <dgm:presLayoutVars>
          <dgm:bulletEnabled val="1"/>
        </dgm:presLayoutVars>
      </dgm:prSet>
      <dgm:spPr/>
    </dgm:pt>
    <dgm:pt modelId="{4EF4AB87-7E45-4A4F-BC36-7CC719CA9C30}" type="pres">
      <dgm:prSet presAssocID="{E2B15B02-D194-44B1-8A16-1A05712AFDA7}" presName="image" presStyleLbl="fgImgPlace1" presStyleIdx="1" presStyleCnt="3"/>
      <dgm:spPr>
        <a:solidFill>
          <a:schemeClr val="tx1">
            <a:lumMod val="50000"/>
            <a:lumOff val="50000"/>
            <a:alpha val="70000"/>
          </a:schemeClr>
        </a:solidFill>
      </dgm:spPr>
    </dgm:pt>
    <dgm:pt modelId="{6A8EF535-243D-4D24-A9F3-89ED3712EF73}" type="pres">
      <dgm:prSet presAssocID="{E2B15B02-D194-44B1-8A16-1A05712AFDA7}" presName="childNode" presStyleLbl="node1" presStyleIdx="1" presStyleCnt="3">
        <dgm:presLayoutVars>
          <dgm:bulletEnabled val="1"/>
        </dgm:presLayoutVars>
      </dgm:prSet>
      <dgm:spPr/>
    </dgm:pt>
    <dgm:pt modelId="{BEF8C5FA-6103-4066-B699-AD40F852AA56}" type="pres">
      <dgm:prSet presAssocID="{E2B15B02-D194-44B1-8A16-1A05712AFDA7}" presName="parentNode" presStyleLbl="revTx" presStyleIdx="1" presStyleCnt="3">
        <dgm:presLayoutVars>
          <dgm:chMax val="0"/>
          <dgm:bulletEnabled val="1"/>
        </dgm:presLayoutVars>
      </dgm:prSet>
      <dgm:spPr/>
    </dgm:pt>
    <dgm:pt modelId="{DFFEB9D5-8B0B-4646-B47F-455EB6EB3AF2}" type="pres">
      <dgm:prSet presAssocID="{21983D78-5F28-41EF-807A-6E3D17AB1514}" presName="sibTrans" presStyleCnt="0"/>
      <dgm:spPr/>
    </dgm:pt>
    <dgm:pt modelId="{447DCC70-456E-421D-8305-4694F50EB9E8}" type="pres">
      <dgm:prSet presAssocID="{A2A9AC43-2827-4CC0-836B-A7DCC85F384F}" presName="compositeNode" presStyleCnt="0">
        <dgm:presLayoutVars>
          <dgm:bulletEnabled val="1"/>
        </dgm:presLayoutVars>
      </dgm:prSet>
      <dgm:spPr/>
    </dgm:pt>
    <dgm:pt modelId="{196C7699-F050-4B14-9878-466BA044435E}" type="pres">
      <dgm:prSet presAssocID="{A2A9AC43-2827-4CC0-836B-A7DCC85F384F}" presName="image" presStyleLbl="fgImgPlace1" presStyleIdx="2" presStyleCnt="3"/>
      <dgm:spPr>
        <a:solidFill>
          <a:schemeClr val="tx1">
            <a:alpha val="50000"/>
          </a:schemeClr>
        </a:solidFill>
      </dgm:spPr>
    </dgm:pt>
    <dgm:pt modelId="{C05648C3-48D9-4978-9C8F-BB4436ADDA6E}" type="pres">
      <dgm:prSet presAssocID="{A2A9AC43-2827-4CC0-836B-A7DCC85F384F}" presName="childNode" presStyleLbl="node1" presStyleIdx="2" presStyleCnt="3" custLinFactNeighborX="-1255" custLinFactNeighborY="293">
        <dgm:presLayoutVars>
          <dgm:bulletEnabled val="1"/>
        </dgm:presLayoutVars>
      </dgm:prSet>
      <dgm:spPr/>
    </dgm:pt>
    <dgm:pt modelId="{32E0D454-8327-470C-9FF0-24EC30A42410}" type="pres">
      <dgm:prSet presAssocID="{A2A9AC43-2827-4CC0-836B-A7DCC85F384F}" presName="parentNode" presStyleLbl="revTx" presStyleIdx="2" presStyleCnt="3">
        <dgm:presLayoutVars>
          <dgm:chMax val="0"/>
          <dgm:bulletEnabled val="1"/>
        </dgm:presLayoutVars>
      </dgm:prSet>
      <dgm:spPr/>
    </dgm:pt>
  </dgm:ptLst>
  <dgm:cxnLst>
    <dgm:cxn modelId="{A1BA630B-D158-4EE4-8AEE-6B6CEED889F8}" srcId="{D2060477-318E-4C0B-B528-C55A2628AA28}" destId="{0F90B976-3B5A-46F6-A0CA-3AE3E50C0EC6}" srcOrd="0" destOrd="0" parTransId="{EE3718F3-01E3-4CF6-9DB3-2DB1D3EB3358}" sibTransId="{5EAF7B01-546D-4EB0-B0C3-01D7632D0E1F}"/>
    <dgm:cxn modelId="{F079831B-3331-43F5-B38F-1A77613C8B7C}" srcId="{A2A9AC43-2827-4CC0-836B-A7DCC85F384F}" destId="{364B69DC-053C-40FF-B0B4-64D9F0BE0893}" srcOrd="0" destOrd="0" parTransId="{DC8087B3-68CB-4F0F-8353-B3FBA67C8B10}" sibTransId="{D6863447-ED82-45A2-9FB4-DC2303F0D772}"/>
    <dgm:cxn modelId="{3A13DA27-C405-4BC9-A24E-F3236A4C9BF3}" type="presOf" srcId="{6DB6FEB9-4270-4AFE-974E-0766535C1AA3}" destId="{6A8EF535-243D-4D24-A9F3-89ED3712EF73}" srcOrd="0" destOrd="1" presId="urn:microsoft.com/office/officeart/2005/8/layout/hList2"/>
    <dgm:cxn modelId="{40B2952E-3140-430E-8755-3E45E81AE457}" type="presOf" srcId="{364B69DC-053C-40FF-B0B4-64D9F0BE0893}" destId="{C05648C3-48D9-4978-9C8F-BB4436ADDA6E}" srcOrd="0" destOrd="0" presId="urn:microsoft.com/office/officeart/2005/8/layout/hList2"/>
    <dgm:cxn modelId="{3DC7E931-90F7-4379-942C-8F8E8C5182C0}" srcId="{E2B15B02-D194-44B1-8A16-1A05712AFDA7}" destId="{324A906C-A422-4ECE-BD95-E5702A242E42}" srcOrd="3" destOrd="0" parTransId="{731FBB84-F12E-4B00-AC0B-9F005DD68FAB}" sibTransId="{239EC076-14FF-4E5F-94A8-3BAE42382C51}"/>
    <dgm:cxn modelId="{D04F9336-8678-4875-BE86-CE1B20B0B3F6}" type="presOf" srcId="{0F90B976-3B5A-46F6-A0CA-3AE3E50C0EC6}" destId="{670FF5E8-C055-45F2-BC7E-DEFDF8134C2A}" srcOrd="0" destOrd="0" presId="urn:microsoft.com/office/officeart/2005/8/layout/hList2"/>
    <dgm:cxn modelId="{3138106E-83A8-4E12-868B-7353C7D69951}" srcId="{D2060477-318E-4C0B-B528-C55A2628AA28}" destId="{E2B15B02-D194-44B1-8A16-1A05712AFDA7}" srcOrd="1" destOrd="0" parTransId="{48937C62-3127-4423-BD33-34D839F4DC3A}" sibTransId="{21983D78-5F28-41EF-807A-6E3D17AB1514}"/>
    <dgm:cxn modelId="{7D1AB450-777F-455B-A6CC-0E7FA596EE00}" type="presOf" srcId="{2979556B-604E-4465-B725-A486AC97C13C}" destId="{B840AE43-A570-4F72-AF6F-4BF0CFC74FCB}" srcOrd="0" destOrd="1" presId="urn:microsoft.com/office/officeart/2005/8/layout/hList2"/>
    <dgm:cxn modelId="{D4CBC651-446D-4EDC-937B-F7BC283139ED}" type="presOf" srcId="{D2060477-318E-4C0B-B528-C55A2628AA28}" destId="{27064B70-8B1C-4A9E-87A4-2811E83D67C0}" srcOrd="0" destOrd="0" presId="urn:microsoft.com/office/officeart/2005/8/layout/hList2"/>
    <dgm:cxn modelId="{2E18E251-5C95-4A2F-8041-3A3CC59AF684}" type="presOf" srcId="{E2B15B02-D194-44B1-8A16-1A05712AFDA7}" destId="{BEF8C5FA-6103-4066-B699-AD40F852AA56}" srcOrd="0" destOrd="0" presId="urn:microsoft.com/office/officeart/2005/8/layout/hList2"/>
    <dgm:cxn modelId="{6475C77F-0B0D-4E7E-9317-3F9CE3E7DE2C}" srcId="{D2060477-318E-4C0B-B528-C55A2628AA28}" destId="{A2A9AC43-2827-4CC0-836B-A7DCC85F384F}" srcOrd="2" destOrd="0" parTransId="{95867F48-14D5-46D5-83D9-099C74D88D53}" sibTransId="{E2DE19D0-5AB7-4C3F-A8E8-5FF913F20B69}"/>
    <dgm:cxn modelId="{BB109791-587F-4151-BBA7-2A1BBFFB2DD3}" srcId="{E2B15B02-D194-44B1-8A16-1A05712AFDA7}" destId="{6A2C5785-5F15-4930-98F5-1A72FCADB89B}" srcOrd="0" destOrd="0" parTransId="{E6E5FD45-2AEF-4B06-BEB0-9D8AC9D5325B}" sibTransId="{2DF33BBA-6F60-4BF5-849D-6E4F63AFA379}"/>
    <dgm:cxn modelId="{B71F8BA2-B889-44F2-80F1-7D1A6365B7CD}" srcId="{E2B15B02-D194-44B1-8A16-1A05712AFDA7}" destId="{6DB6FEB9-4270-4AFE-974E-0766535C1AA3}" srcOrd="1" destOrd="0" parTransId="{89C3FE28-6449-4452-8276-42FAED7CC2E3}" sibTransId="{58904366-C8FD-437E-BE8A-C3A789886994}"/>
    <dgm:cxn modelId="{6239D8A2-8CAB-4BA6-8626-483520C92587}" type="presOf" srcId="{4C7FAF34-FC2D-4034-A470-27AD948832F4}" destId="{6A8EF535-243D-4D24-A9F3-89ED3712EF73}" srcOrd="0" destOrd="2" presId="urn:microsoft.com/office/officeart/2005/8/layout/hList2"/>
    <dgm:cxn modelId="{4A07F9B5-3A90-4B76-82E2-58E837E63995}" type="presOf" srcId="{663DA82D-BC2A-452A-AFD5-090A3109C48D}" destId="{B840AE43-A570-4F72-AF6F-4BF0CFC74FCB}" srcOrd="0" destOrd="0" presId="urn:microsoft.com/office/officeart/2005/8/layout/hList2"/>
    <dgm:cxn modelId="{72EC7EC1-5706-49BC-9570-1C337C235271}" type="presOf" srcId="{6A2C5785-5F15-4930-98F5-1A72FCADB89B}" destId="{6A8EF535-243D-4D24-A9F3-89ED3712EF73}" srcOrd="0" destOrd="0" presId="urn:microsoft.com/office/officeart/2005/8/layout/hList2"/>
    <dgm:cxn modelId="{F34E1CC6-57DF-441D-81A5-6788D77D5016}" type="presOf" srcId="{324A906C-A422-4ECE-BD95-E5702A242E42}" destId="{6A8EF535-243D-4D24-A9F3-89ED3712EF73}" srcOrd="0" destOrd="3" presId="urn:microsoft.com/office/officeart/2005/8/layout/hList2"/>
    <dgm:cxn modelId="{24644CD8-7ED8-4A42-8E15-13F0088301AE}" type="presOf" srcId="{A2A9AC43-2827-4CC0-836B-A7DCC85F384F}" destId="{32E0D454-8327-470C-9FF0-24EC30A42410}" srcOrd="0" destOrd="0" presId="urn:microsoft.com/office/officeart/2005/8/layout/hList2"/>
    <dgm:cxn modelId="{7CEEEAE1-15E3-42C7-9506-8C6E355D82FB}" srcId="{0F90B976-3B5A-46F6-A0CA-3AE3E50C0EC6}" destId="{2979556B-604E-4465-B725-A486AC97C13C}" srcOrd="1" destOrd="0" parTransId="{F8271943-F2DE-44C3-A3F8-2AA2CE4657EC}" sibTransId="{1F9BEF8A-C7D7-4CCB-8ADA-3C6893B5CA86}"/>
    <dgm:cxn modelId="{7FEBC7E2-E3E9-42FE-9963-42ED54EC11C8}" srcId="{E2B15B02-D194-44B1-8A16-1A05712AFDA7}" destId="{4C7FAF34-FC2D-4034-A470-27AD948832F4}" srcOrd="2" destOrd="0" parTransId="{9A3BD2E4-8170-42E2-A61E-5530A7E9C10D}" sibTransId="{9392141B-B40C-4C76-9FCA-D6E06019F4BB}"/>
    <dgm:cxn modelId="{95DE85FE-C148-4788-AB9F-1535CD780105}" srcId="{0F90B976-3B5A-46F6-A0CA-3AE3E50C0EC6}" destId="{663DA82D-BC2A-452A-AFD5-090A3109C48D}" srcOrd="0" destOrd="0" parTransId="{624DFCD5-02BD-4C89-AED7-D8B13D0C744D}" sibTransId="{A07E5E13-48E7-4583-8DED-CC14A425E631}"/>
    <dgm:cxn modelId="{424097A9-66FD-4E99-952D-D0360B1ABFDE}" type="presParOf" srcId="{27064B70-8B1C-4A9E-87A4-2811E83D67C0}" destId="{91F6B371-3489-4DC4-8E04-07361EFDCC70}" srcOrd="0" destOrd="0" presId="urn:microsoft.com/office/officeart/2005/8/layout/hList2"/>
    <dgm:cxn modelId="{62536C7C-76BF-4E41-8801-CB25EFB9AE43}" type="presParOf" srcId="{91F6B371-3489-4DC4-8E04-07361EFDCC70}" destId="{49D32EA6-DAD5-46D6-B771-92FFD5515E70}" srcOrd="0" destOrd="0" presId="urn:microsoft.com/office/officeart/2005/8/layout/hList2"/>
    <dgm:cxn modelId="{70FA17F3-41F8-4480-AFBB-ABD0AFAA50B6}" type="presParOf" srcId="{91F6B371-3489-4DC4-8E04-07361EFDCC70}" destId="{B840AE43-A570-4F72-AF6F-4BF0CFC74FCB}" srcOrd="1" destOrd="0" presId="urn:microsoft.com/office/officeart/2005/8/layout/hList2"/>
    <dgm:cxn modelId="{56EAF3CB-584A-4201-BA32-60E713C1881A}" type="presParOf" srcId="{91F6B371-3489-4DC4-8E04-07361EFDCC70}" destId="{670FF5E8-C055-45F2-BC7E-DEFDF8134C2A}" srcOrd="2" destOrd="0" presId="urn:microsoft.com/office/officeart/2005/8/layout/hList2"/>
    <dgm:cxn modelId="{EA6245B8-F8AF-44F5-AF58-D0D66F548E6F}" type="presParOf" srcId="{27064B70-8B1C-4A9E-87A4-2811E83D67C0}" destId="{E56B564F-8889-4567-9AFB-991AE9F80A40}" srcOrd="1" destOrd="0" presId="urn:microsoft.com/office/officeart/2005/8/layout/hList2"/>
    <dgm:cxn modelId="{2BC186E3-D50F-413E-A82C-A6012371E26A}" type="presParOf" srcId="{27064B70-8B1C-4A9E-87A4-2811E83D67C0}" destId="{400EB1CA-4C39-4E82-9C13-33F0004A586D}" srcOrd="2" destOrd="0" presId="urn:microsoft.com/office/officeart/2005/8/layout/hList2"/>
    <dgm:cxn modelId="{B3803E6B-EDC1-48FC-8519-CF0A4B74BCEC}" type="presParOf" srcId="{400EB1CA-4C39-4E82-9C13-33F0004A586D}" destId="{4EF4AB87-7E45-4A4F-BC36-7CC719CA9C30}" srcOrd="0" destOrd="0" presId="urn:microsoft.com/office/officeart/2005/8/layout/hList2"/>
    <dgm:cxn modelId="{687A33D4-5E0B-4D73-8618-0DCE76814C2E}" type="presParOf" srcId="{400EB1CA-4C39-4E82-9C13-33F0004A586D}" destId="{6A8EF535-243D-4D24-A9F3-89ED3712EF73}" srcOrd="1" destOrd="0" presId="urn:microsoft.com/office/officeart/2005/8/layout/hList2"/>
    <dgm:cxn modelId="{13DF5D41-D6AC-4574-B1B4-07A8B24A6742}" type="presParOf" srcId="{400EB1CA-4C39-4E82-9C13-33F0004A586D}" destId="{BEF8C5FA-6103-4066-B699-AD40F852AA56}" srcOrd="2" destOrd="0" presId="urn:microsoft.com/office/officeart/2005/8/layout/hList2"/>
    <dgm:cxn modelId="{361DC824-954C-48D5-B7DD-47A098D8F207}" type="presParOf" srcId="{27064B70-8B1C-4A9E-87A4-2811E83D67C0}" destId="{DFFEB9D5-8B0B-4646-B47F-455EB6EB3AF2}" srcOrd="3" destOrd="0" presId="urn:microsoft.com/office/officeart/2005/8/layout/hList2"/>
    <dgm:cxn modelId="{4F80BC16-7D14-49BA-BDB0-8D0BAC60A577}" type="presParOf" srcId="{27064B70-8B1C-4A9E-87A4-2811E83D67C0}" destId="{447DCC70-456E-421D-8305-4694F50EB9E8}" srcOrd="4" destOrd="0" presId="urn:microsoft.com/office/officeart/2005/8/layout/hList2"/>
    <dgm:cxn modelId="{E7C2AC18-CD35-4D13-ACBF-9DA04F503F41}" type="presParOf" srcId="{447DCC70-456E-421D-8305-4694F50EB9E8}" destId="{196C7699-F050-4B14-9878-466BA044435E}" srcOrd="0" destOrd="0" presId="urn:microsoft.com/office/officeart/2005/8/layout/hList2"/>
    <dgm:cxn modelId="{37D8DFC6-8D04-4068-B54C-43AF39696913}" type="presParOf" srcId="{447DCC70-456E-421D-8305-4694F50EB9E8}" destId="{C05648C3-48D9-4978-9C8F-BB4436ADDA6E}" srcOrd="1" destOrd="0" presId="urn:microsoft.com/office/officeart/2005/8/layout/hList2"/>
    <dgm:cxn modelId="{4894A7D8-D956-41B8-9213-F8C4F0BF2571}" type="presParOf" srcId="{447DCC70-456E-421D-8305-4694F50EB9E8}" destId="{32E0D454-8327-470C-9FF0-24EC30A42410}"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2060477-318E-4C0B-B528-C55A2628AA28}" type="doc">
      <dgm:prSet loTypeId="urn:microsoft.com/office/officeart/2005/8/layout/hList2" loCatId="list" qsTypeId="urn:microsoft.com/office/officeart/2005/8/quickstyle/simple4" qsCatId="simple" csTypeId="urn:microsoft.com/office/officeart/2005/8/colors/accent3_5" csCatId="accent3" phldr="1"/>
      <dgm:spPr/>
      <dgm:t>
        <a:bodyPr/>
        <a:lstStyle/>
        <a:p>
          <a:endParaRPr lang="it-IT"/>
        </a:p>
      </dgm:t>
    </dgm:pt>
    <dgm:pt modelId="{0F90B976-3B5A-46F6-A0CA-3AE3E50C0EC6}">
      <dgm:prSet phldrT="[Testo]"/>
      <dgm:spPr/>
      <dgm:t>
        <a:bodyPr/>
        <a:lstStyle/>
        <a:p>
          <a:r>
            <a:rPr lang="it-IT" dirty="0"/>
            <a:t>Sistema Nosografico</a:t>
          </a:r>
        </a:p>
      </dgm:t>
    </dgm:pt>
    <dgm:pt modelId="{EE3718F3-01E3-4CF6-9DB3-2DB1D3EB3358}" type="parTrans" cxnId="{A1BA630B-D158-4EE4-8AEE-6B6CEED889F8}">
      <dgm:prSet/>
      <dgm:spPr/>
      <dgm:t>
        <a:bodyPr/>
        <a:lstStyle/>
        <a:p>
          <a:endParaRPr lang="it-IT"/>
        </a:p>
      </dgm:t>
    </dgm:pt>
    <dgm:pt modelId="{5EAF7B01-546D-4EB0-B0C3-01D7632D0E1F}" type="sibTrans" cxnId="{A1BA630B-D158-4EE4-8AEE-6B6CEED889F8}">
      <dgm:prSet/>
      <dgm:spPr/>
      <dgm:t>
        <a:bodyPr/>
        <a:lstStyle/>
        <a:p>
          <a:endParaRPr lang="it-IT"/>
        </a:p>
      </dgm:t>
    </dgm:pt>
    <dgm:pt modelId="{663DA82D-BC2A-452A-AFD5-090A3109C48D}">
      <dgm:prSet phldrT="[Testo]" custT="1"/>
      <dgm:spPr>
        <a:solidFill>
          <a:schemeClr val="bg1">
            <a:lumMod val="75000"/>
          </a:schemeClr>
        </a:solidFill>
      </dgm:spPr>
      <dgm:t>
        <a:bodyPr/>
        <a:lstStyle/>
        <a:p>
          <a:pPr algn="just"/>
          <a:r>
            <a:rPr lang="it-IT" sz="2800" dirty="0">
              <a:solidFill>
                <a:schemeClr val="tx1"/>
              </a:solidFill>
            </a:rPr>
            <a:t>Descrive i Disturbi Mentali sulla base dei segni e dei sintomi caratteristici di quello specifico Disturbo.</a:t>
          </a:r>
        </a:p>
      </dgm:t>
    </dgm:pt>
    <dgm:pt modelId="{624DFCD5-02BD-4C89-AED7-D8B13D0C744D}" type="parTrans" cxnId="{95DE85FE-C148-4788-AB9F-1535CD780105}">
      <dgm:prSet/>
      <dgm:spPr/>
      <dgm:t>
        <a:bodyPr/>
        <a:lstStyle/>
        <a:p>
          <a:endParaRPr lang="it-IT"/>
        </a:p>
      </dgm:t>
    </dgm:pt>
    <dgm:pt modelId="{A07E5E13-48E7-4583-8DED-CC14A425E631}" type="sibTrans" cxnId="{95DE85FE-C148-4788-AB9F-1535CD780105}">
      <dgm:prSet/>
      <dgm:spPr/>
      <dgm:t>
        <a:bodyPr/>
        <a:lstStyle/>
        <a:p>
          <a:endParaRPr lang="it-IT"/>
        </a:p>
      </dgm:t>
    </dgm:pt>
    <dgm:pt modelId="{E2B15B02-D194-44B1-8A16-1A05712AFDA7}">
      <dgm:prSet phldrT="[Testo]"/>
      <dgm:spPr/>
      <dgm:t>
        <a:bodyPr/>
        <a:lstStyle/>
        <a:p>
          <a:r>
            <a:rPr lang="it-IT" dirty="0"/>
            <a:t>Criteri di Inclusione</a:t>
          </a:r>
        </a:p>
      </dgm:t>
    </dgm:pt>
    <dgm:pt modelId="{48937C62-3127-4423-BD33-34D839F4DC3A}" type="parTrans" cxnId="{3138106E-83A8-4E12-868B-7353C7D69951}">
      <dgm:prSet/>
      <dgm:spPr/>
      <dgm:t>
        <a:bodyPr/>
        <a:lstStyle/>
        <a:p>
          <a:endParaRPr lang="it-IT"/>
        </a:p>
      </dgm:t>
    </dgm:pt>
    <dgm:pt modelId="{21983D78-5F28-41EF-807A-6E3D17AB1514}" type="sibTrans" cxnId="{3138106E-83A8-4E12-868B-7353C7D69951}">
      <dgm:prSet/>
      <dgm:spPr/>
      <dgm:t>
        <a:bodyPr/>
        <a:lstStyle/>
        <a:p>
          <a:endParaRPr lang="it-IT"/>
        </a:p>
      </dgm:t>
    </dgm:pt>
    <dgm:pt modelId="{A2A9AC43-2827-4CC0-836B-A7DCC85F384F}">
      <dgm:prSet phldrT="[Testo]"/>
      <dgm:spPr/>
      <dgm:t>
        <a:bodyPr/>
        <a:lstStyle/>
        <a:p>
          <a:r>
            <a:rPr lang="it-IT" dirty="0"/>
            <a:t>Criteri Addizionali</a:t>
          </a:r>
        </a:p>
      </dgm:t>
    </dgm:pt>
    <dgm:pt modelId="{95867F48-14D5-46D5-83D9-099C74D88D53}" type="parTrans" cxnId="{6475C77F-0B0D-4E7E-9317-3F9CE3E7DE2C}">
      <dgm:prSet/>
      <dgm:spPr/>
      <dgm:t>
        <a:bodyPr/>
        <a:lstStyle/>
        <a:p>
          <a:endParaRPr lang="it-IT"/>
        </a:p>
      </dgm:t>
    </dgm:pt>
    <dgm:pt modelId="{E2DE19D0-5AB7-4C3F-A8E8-5FF913F20B69}" type="sibTrans" cxnId="{6475C77F-0B0D-4E7E-9317-3F9CE3E7DE2C}">
      <dgm:prSet/>
      <dgm:spPr/>
      <dgm:t>
        <a:bodyPr/>
        <a:lstStyle/>
        <a:p>
          <a:endParaRPr lang="it-IT"/>
        </a:p>
      </dgm:t>
    </dgm:pt>
    <dgm:pt modelId="{2979556B-604E-4465-B725-A486AC97C13C}">
      <dgm:prSet custT="1"/>
      <dgm:spPr/>
      <dgm:t>
        <a:bodyPr/>
        <a:lstStyle/>
        <a:p>
          <a:pPr algn="just"/>
          <a:endParaRPr lang="it-IT" sz="2800" dirty="0"/>
        </a:p>
      </dgm:t>
    </dgm:pt>
    <dgm:pt modelId="{F8271943-F2DE-44C3-A3F8-2AA2CE4657EC}" type="parTrans" cxnId="{7CEEEAE1-15E3-42C7-9506-8C6E355D82FB}">
      <dgm:prSet/>
      <dgm:spPr/>
      <dgm:t>
        <a:bodyPr/>
        <a:lstStyle/>
        <a:p>
          <a:endParaRPr lang="it-IT"/>
        </a:p>
      </dgm:t>
    </dgm:pt>
    <dgm:pt modelId="{1F9BEF8A-C7D7-4CCB-8ADA-3C6893B5CA86}" type="sibTrans" cxnId="{7CEEEAE1-15E3-42C7-9506-8C6E355D82FB}">
      <dgm:prSet/>
      <dgm:spPr/>
      <dgm:t>
        <a:bodyPr/>
        <a:lstStyle/>
        <a:p>
          <a:endParaRPr lang="it-IT"/>
        </a:p>
      </dgm:t>
    </dgm:pt>
    <dgm:pt modelId="{364B69DC-053C-40FF-B0B4-64D9F0BE0893}">
      <dgm:prSet phldrT="[Testo]" custT="1"/>
      <dgm:spPr>
        <a:solidFill>
          <a:schemeClr val="bg1">
            <a:lumMod val="50000"/>
          </a:schemeClr>
        </a:solidFill>
      </dgm:spPr>
      <dgm:t>
        <a:bodyPr/>
        <a:lstStyle/>
        <a:p>
          <a:pPr algn="just"/>
          <a:r>
            <a:rPr lang="it-IT" sz="2800" dirty="0">
              <a:solidFill>
                <a:schemeClr val="tx1"/>
              </a:solidFill>
            </a:rPr>
            <a:t>Si tratta di altri criteri (tradotti in numeri nella diagnosi) aggiuntivi  che indicano durata, gravità, etc. del disturbo.</a:t>
          </a:r>
        </a:p>
      </dgm:t>
    </dgm:pt>
    <dgm:pt modelId="{D6863447-ED82-45A2-9FB4-DC2303F0D772}" type="sibTrans" cxnId="{F079831B-3331-43F5-B38F-1A77613C8B7C}">
      <dgm:prSet/>
      <dgm:spPr/>
      <dgm:t>
        <a:bodyPr/>
        <a:lstStyle/>
        <a:p>
          <a:endParaRPr lang="it-IT"/>
        </a:p>
      </dgm:t>
    </dgm:pt>
    <dgm:pt modelId="{DC8087B3-68CB-4F0F-8353-B3FBA67C8B10}" type="parTrans" cxnId="{F079831B-3331-43F5-B38F-1A77613C8B7C}">
      <dgm:prSet/>
      <dgm:spPr/>
      <dgm:t>
        <a:bodyPr/>
        <a:lstStyle/>
        <a:p>
          <a:endParaRPr lang="it-IT"/>
        </a:p>
      </dgm:t>
    </dgm:pt>
    <dgm:pt modelId="{B016B57E-304B-416E-863F-FD66BC247059}">
      <dgm:prSet phldrT="[Testo]" custT="1"/>
      <dgm:spPr>
        <a:solidFill>
          <a:schemeClr val="bg1">
            <a:lumMod val="65000"/>
          </a:schemeClr>
        </a:solidFill>
      </dgm:spPr>
      <dgm:t>
        <a:bodyPr/>
        <a:lstStyle/>
        <a:p>
          <a:pPr algn="just"/>
          <a:r>
            <a:rPr lang="it-IT" sz="2800" dirty="0">
              <a:solidFill>
                <a:schemeClr val="tx1"/>
              </a:solidFill>
            </a:rPr>
            <a:t>La diagnosi di un Pz deve comprendere alcuni aspetti «fissi» e un certo numero di criteri «variabili»</a:t>
          </a:r>
        </a:p>
      </dgm:t>
    </dgm:pt>
    <dgm:pt modelId="{E04E48A0-CFCC-4C92-A2D7-70B6804FE5A1}" type="parTrans" cxnId="{4364EB0F-5F94-41BD-A591-5157C5DD1680}">
      <dgm:prSet/>
      <dgm:spPr/>
      <dgm:t>
        <a:bodyPr/>
        <a:lstStyle/>
        <a:p>
          <a:endParaRPr lang="it-IT"/>
        </a:p>
      </dgm:t>
    </dgm:pt>
    <dgm:pt modelId="{824A7A43-5412-4B2A-AAA4-3E064566462D}" type="sibTrans" cxnId="{4364EB0F-5F94-41BD-A591-5157C5DD1680}">
      <dgm:prSet/>
      <dgm:spPr/>
      <dgm:t>
        <a:bodyPr/>
        <a:lstStyle/>
        <a:p>
          <a:endParaRPr lang="it-IT"/>
        </a:p>
      </dgm:t>
    </dgm:pt>
    <dgm:pt modelId="{27064B70-8B1C-4A9E-87A4-2811E83D67C0}" type="pres">
      <dgm:prSet presAssocID="{D2060477-318E-4C0B-B528-C55A2628AA28}" presName="linearFlow" presStyleCnt="0">
        <dgm:presLayoutVars>
          <dgm:dir/>
          <dgm:animLvl val="lvl"/>
          <dgm:resizeHandles/>
        </dgm:presLayoutVars>
      </dgm:prSet>
      <dgm:spPr/>
    </dgm:pt>
    <dgm:pt modelId="{91F6B371-3489-4DC4-8E04-07361EFDCC70}" type="pres">
      <dgm:prSet presAssocID="{0F90B976-3B5A-46F6-A0CA-3AE3E50C0EC6}" presName="compositeNode" presStyleCnt="0">
        <dgm:presLayoutVars>
          <dgm:bulletEnabled val="1"/>
        </dgm:presLayoutVars>
      </dgm:prSet>
      <dgm:spPr/>
    </dgm:pt>
    <dgm:pt modelId="{49D32EA6-DAD5-46D6-B771-92FFD5515E70}" type="pres">
      <dgm:prSet presAssocID="{0F90B976-3B5A-46F6-A0CA-3AE3E50C0EC6}" presName="image" presStyleLbl="fgImgPlace1" presStyleIdx="0" presStyleCnt="3"/>
      <dgm:spPr>
        <a:solidFill>
          <a:schemeClr val="bg1">
            <a:lumMod val="85000"/>
            <a:alpha val="90000"/>
          </a:schemeClr>
        </a:solidFill>
      </dgm:spPr>
    </dgm:pt>
    <dgm:pt modelId="{B840AE43-A570-4F72-AF6F-4BF0CFC74FCB}" type="pres">
      <dgm:prSet presAssocID="{0F90B976-3B5A-46F6-A0CA-3AE3E50C0EC6}" presName="childNode" presStyleLbl="node1" presStyleIdx="0" presStyleCnt="3">
        <dgm:presLayoutVars>
          <dgm:bulletEnabled val="1"/>
        </dgm:presLayoutVars>
      </dgm:prSet>
      <dgm:spPr/>
    </dgm:pt>
    <dgm:pt modelId="{670FF5E8-C055-45F2-BC7E-DEFDF8134C2A}" type="pres">
      <dgm:prSet presAssocID="{0F90B976-3B5A-46F6-A0CA-3AE3E50C0EC6}" presName="parentNode" presStyleLbl="revTx" presStyleIdx="0" presStyleCnt="3">
        <dgm:presLayoutVars>
          <dgm:chMax val="0"/>
          <dgm:bulletEnabled val="1"/>
        </dgm:presLayoutVars>
      </dgm:prSet>
      <dgm:spPr/>
    </dgm:pt>
    <dgm:pt modelId="{E56B564F-8889-4567-9AFB-991AE9F80A40}" type="pres">
      <dgm:prSet presAssocID="{5EAF7B01-546D-4EB0-B0C3-01D7632D0E1F}" presName="sibTrans" presStyleCnt="0"/>
      <dgm:spPr/>
    </dgm:pt>
    <dgm:pt modelId="{400EB1CA-4C39-4E82-9C13-33F0004A586D}" type="pres">
      <dgm:prSet presAssocID="{E2B15B02-D194-44B1-8A16-1A05712AFDA7}" presName="compositeNode" presStyleCnt="0">
        <dgm:presLayoutVars>
          <dgm:bulletEnabled val="1"/>
        </dgm:presLayoutVars>
      </dgm:prSet>
      <dgm:spPr/>
    </dgm:pt>
    <dgm:pt modelId="{4EF4AB87-7E45-4A4F-BC36-7CC719CA9C30}" type="pres">
      <dgm:prSet presAssocID="{E2B15B02-D194-44B1-8A16-1A05712AFDA7}" presName="image" presStyleLbl="fgImgPlace1" presStyleIdx="1" presStyleCnt="3"/>
      <dgm:spPr>
        <a:solidFill>
          <a:schemeClr val="tx1">
            <a:lumMod val="50000"/>
            <a:lumOff val="50000"/>
            <a:alpha val="70000"/>
          </a:schemeClr>
        </a:solidFill>
      </dgm:spPr>
    </dgm:pt>
    <dgm:pt modelId="{6A8EF535-243D-4D24-A9F3-89ED3712EF73}" type="pres">
      <dgm:prSet presAssocID="{E2B15B02-D194-44B1-8A16-1A05712AFDA7}" presName="childNode" presStyleLbl="node1" presStyleIdx="1" presStyleCnt="3">
        <dgm:presLayoutVars>
          <dgm:bulletEnabled val="1"/>
        </dgm:presLayoutVars>
      </dgm:prSet>
      <dgm:spPr/>
    </dgm:pt>
    <dgm:pt modelId="{BEF8C5FA-6103-4066-B699-AD40F852AA56}" type="pres">
      <dgm:prSet presAssocID="{E2B15B02-D194-44B1-8A16-1A05712AFDA7}" presName="parentNode" presStyleLbl="revTx" presStyleIdx="1" presStyleCnt="3">
        <dgm:presLayoutVars>
          <dgm:chMax val="0"/>
          <dgm:bulletEnabled val="1"/>
        </dgm:presLayoutVars>
      </dgm:prSet>
      <dgm:spPr/>
    </dgm:pt>
    <dgm:pt modelId="{DFFEB9D5-8B0B-4646-B47F-455EB6EB3AF2}" type="pres">
      <dgm:prSet presAssocID="{21983D78-5F28-41EF-807A-6E3D17AB1514}" presName="sibTrans" presStyleCnt="0"/>
      <dgm:spPr/>
    </dgm:pt>
    <dgm:pt modelId="{447DCC70-456E-421D-8305-4694F50EB9E8}" type="pres">
      <dgm:prSet presAssocID="{A2A9AC43-2827-4CC0-836B-A7DCC85F384F}" presName="compositeNode" presStyleCnt="0">
        <dgm:presLayoutVars>
          <dgm:bulletEnabled val="1"/>
        </dgm:presLayoutVars>
      </dgm:prSet>
      <dgm:spPr/>
    </dgm:pt>
    <dgm:pt modelId="{196C7699-F050-4B14-9878-466BA044435E}" type="pres">
      <dgm:prSet presAssocID="{A2A9AC43-2827-4CC0-836B-A7DCC85F384F}" presName="image" presStyleLbl="fgImgPlace1" presStyleIdx="2" presStyleCnt="3"/>
      <dgm:spPr>
        <a:solidFill>
          <a:schemeClr val="tx1">
            <a:alpha val="50000"/>
          </a:schemeClr>
        </a:solidFill>
      </dgm:spPr>
    </dgm:pt>
    <dgm:pt modelId="{C05648C3-48D9-4978-9C8F-BB4436ADDA6E}" type="pres">
      <dgm:prSet presAssocID="{A2A9AC43-2827-4CC0-836B-A7DCC85F384F}" presName="childNode" presStyleLbl="node1" presStyleIdx="2" presStyleCnt="3" custLinFactNeighborX="-1255" custLinFactNeighborY="293">
        <dgm:presLayoutVars>
          <dgm:bulletEnabled val="1"/>
        </dgm:presLayoutVars>
      </dgm:prSet>
      <dgm:spPr/>
    </dgm:pt>
    <dgm:pt modelId="{32E0D454-8327-470C-9FF0-24EC30A42410}" type="pres">
      <dgm:prSet presAssocID="{A2A9AC43-2827-4CC0-836B-A7DCC85F384F}" presName="parentNode" presStyleLbl="revTx" presStyleIdx="2" presStyleCnt="3">
        <dgm:presLayoutVars>
          <dgm:chMax val="0"/>
          <dgm:bulletEnabled val="1"/>
        </dgm:presLayoutVars>
      </dgm:prSet>
      <dgm:spPr/>
    </dgm:pt>
  </dgm:ptLst>
  <dgm:cxnLst>
    <dgm:cxn modelId="{A1BA630B-D158-4EE4-8AEE-6B6CEED889F8}" srcId="{D2060477-318E-4C0B-B528-C55A2628AA28}" destId="{0F90B976-3B5A-46F6-A0CA-3AE3E50C0EC6}" srcOrd="0" destOrd="0" parTransId="{EE3718F3-01E3-4CF6-9DB3-2DB1D3EB3358}" sibTransId="{5EAF7B01-546D-4EB0-B0C3-01D7632D0E1F}"/>
    <dgm:cxn modelId="{4364EB0F-5F94-41BD-A591-5157C5DD1680}" srcId="{E2B15B02-D194-44B1-8A16-1A05712AFDA7}" destId="{B016B57E-304B-416E-863F-FD66BC247059}" srcOrd="0" destOrd="0" parTransId="{E04E48A0-CFCC-4C92-A2D7-70B6804FE5A1}" sibTransId="{824A7A43-5412-4B2A-AAA4-3E064566462D}"/>
    <dgm:cxn modelId="{F079831B-3331-43F5-B38F-1A77613C8B7C}" srcId="{A2A9AC43-2827-4CC0-836B-A7DCC85F384F}" destId="{364B69DC-053C-40FF-B0B4-64D9F0BE0893}" srcOrd="0" destOrd="0" parTransId="{DC8087B3-68CB-4F0F-8353-B3FBA67C8B10}" sibTransId="{D6863447-ED82-45A2-9FB4-DC2303F0D772}"/>
    <dgm:cxn modelId="{A4D9F932-51DB-4F1A-8692-8E381591DEF5}" type="presOf" srcId="{D2060477-318E-4C0B-B528-C55A2628AA28}" destId="{27064B70-8B1C-4A9E-87A4-2811E83D67C0}" srcOrd="0" destOrd="0" presId="urn:microsoft.com/office/officeart/2005/8/layout/hList2"/>
    <dgm:cxn modelId="{2F376935-C7F0-4207-96C9-89643F73FE1C}" type="presOf" srcId="{2979556B-604E-4465-B725-A486AC97C13C}" destId="{B840AE43-A570-4F72-AF6F-4BF0CFC74FCB}" srcOrd="0" destOrd="1" presId="urn:microsoft.com/office/officeart/2005/8/layout/hList2"/>
    <dgm:cxn modelId="{3138106E-83A8-4E12-868B-7353C7D69951}" srcId="{D2060477-318E-4C0B-B528-C55A2628AA28}" destId="{E2B15B02-D194-44B1-8A16-1A05712AFDA7}" srcOrd="1" destOrd="0" parTransId="{48937C62-3127-4423-BD33-34D839F4DC3A}" sibTransId="{21983D78-5F28-41EF-807A-6E3D17AB1514}"/>
    <dgm:cxn modelId="{6475C77F-0B0D-4E7E-9317-3F9CE3E7DE2C}" srcId="{D2060477-318E-4C0B-B528-C55A2628AA28}" destId="{A2A9AC43-2827-4CC0-836B-A7DCC85F384F}" srcOrd="2" destOrd="0" parTransId="{95867F48-14D5-46D5-83D9-099C74D88D53}" sibTransId="{E2DE19D0-5AB7-4C3F-A8E8-5FF913F20B69}"/>
    <dgm:cxn modelId="{CB1FE086-0859-4D2B-BF7A-D652AE6DA242}" type="presOf" srcId="{A2A9AC43-2827-4CC0-836B-A7DCC85F384F}" destId="{32E0D454-8327-470C-9FF0-24EC30A42410}" srcOrd="0" destOrd="0" presId="urn:microsoft.com/office/officeart/2005/8/layout/hList2"/>
    <dgm:cxn modelId="{F1082CA3-6844-48A4-8EBF-AE4087BA8906}" type="presOf" srcId="{663DA82D-BC2A-452A-AFD5-090A3109C48D}" destId="{B840AE43-A570-4F72-AF6F-4BF0CFC74FCB}" srcOrd="0" destOrd="0" presId="urn:microsoft.com/office/officeart/2005/8/layout/hList2"/>
    <dgm:cxn modelId="{7667E0B5-48CE-419D-B736-1C03C54DA7B4}" type="presOf" srcId="{364B69DC-053C-40FF-B0B4-64D9F0BE0893}" destId="{C05648C3-48D9-4978-9C8F-BB4436ADDA6E}" srcOrd="0" destOrd="0" presId="urn:microsoft.com/office/officeart/2005/8/layout/hList2"/>
    <dgm:cxn modelId="{BEB12FCB-74B7-40A2-B16D-C76907C118B0}" type="presOf" srcId="{E2B15B02-D194-44B1-8A16-1A05712AFDA7}" destId="{BEF8C5FA-6103-4066-B699-AD40F852AA56}" srcOrd="0" destOrd="0" presId="urn:microsoft.com/office/officeart/2005/8/layout/hList2"/>
    <dgm:cxn modelId="{7CEEEAE1-15E3-42C7-9506-8C6E355D82FB}" srcId="{0F90B976-3B5A-46F6-A0CA-3AE3E50C0EC6}" destId="{2979556B-604E-4465-B725-A486AC97C13C}" srcOrd="1" destOrd="0" parTransId="{F8271943-F2DE-44C3-A3F8-2AA2CE4657EC}" sibTransId="{1F9BEF8A-C7D7-4CCB-8ADA-3C6893B5CA86}"/>
    <dgm:cxn modelId="{AE8FBBE7-3927-4758-8F77-52E106766974}" type="presOf" srcId="{B016B57E-304B-416E-863F-FD66BC247059}" destId="{6A8EF535-243D-4D24-A9F3-89ED3712EF73}" srcOrd="0" destOrd="0" presId="urn:microsoft.com/office/officeart/2005/8/layout/hList2"/>
    <dgm:cxn modelId="{551BAFE8-6401-497B-854A-2A5E16A19941}" type="presOf" srcId="{0F90B976-3B5A-46F6-A0CA-3AE3E50C0EC6}" destId="{670FF5E8-C055-45F2-BC7E-DEFDF8134C2A}" srcOrd="0" destOrd="0" presId="urn:microsoft.com/office/officeart/2005/8/layout/hList2"/>
    <dgm:cxn modelId="{95DE85FE-C148-4788-AB9F-1535CD780105}" srcId="{0F90B976-3B5A-46F6-A0CA-3AE3E50C0EC6}" destId="{663DA82D-BC2A-452A-AFD5-090A3109C48D}" srcOrd="0" destOrd="0" parTransId="{624DFCD5-02BD-4C89-AED7-D8B13D0C744D}" sibTransId="{A07E5E13-48E7-4583-8DED-CC14A425E631}"/>
    <dgm:cxn modelId="{C93378F2-8E8F-47D1-8018-7FEC0172D738}" type="presParOf" srcId="{27064B70-8B1C-4A9E-87A4-2811E83D67C0}" destId="{91F6B371-3489-4DC4-8E04-07361EFDCC70}" srcOrd="0" destOrd="0" presId="urn:microsoft.com/office/officeart/2005/8/layout/hList2"/>
    <dgm:cxn modelId="{4F1E372F-FD7A-4294-8004-525AD44BF459}" type="presParOf" srcId="{91F6B371-3489-4DC4-8E04-07361EFDCC70}" destId="{49D32EA6-DAD5-46D6-B771-92FFD5515E70}" srcOrd="0" destOrd="0" presId="urn:microsoft.com/office/officeart/2005/8/layout/hList2"/>
    <dgm:cxn modelId="{CB21E9D3-EE57-4EA8-BE1C-79A17D608AD9}" type="presParOf" srcId="{91F6B371-3489-4DC4-8E04-07361EFDCC70}" destId="{B840AE43-A570-4F72-AF6F-4BF0CFC74FCB}" srcOrd="1" destOrd="0" presId="urn:microsoft.com/office/officeart/2005/8/layout/hList2"/>
    <dgm:cxn modelId="{6BB6C069-5749-4B5F-9362-7A7F4FF8EFF8}" type="presParOf" srcId="{91F6B371-3489-4DC4-8E04-07361EFDCC70}" destId="{670FF5E8-C055-45F2-BC7E-DEFDF8134C2A}" srcOrd="2" destOrd="0" presId="urn:microsoft.com/office/officeart/2005/8/layout/hList2"/>
    <dgm:cxn modelId="{5642B966-7B9C-48DC-ADEA-2B62862BC2E5}" type="presParOf" srcId="{27064B70-8B1C-4A9E-87A4-2811E83D67C0}" destId="{E56B564F-8889-4567-9AFB-991AE9F80A40}" srcOrd="1" destOrd="0" presId="urn:microsoft.com/office/officeart/2005/8/layout/hList2"/>
    <dgm:cxn modelId="{5EA70D36-B738-4CBE-A487-DF9594F3EBC7}" type="presParOf" srcId="{27064B70-8B1C-4A9E-87A4-2811E83D67C0}" destId="{400EB1CA-4C39-4E82-9C13-33F0004A586D}" srcOrd="2" destOrd="0" presId="urn:microsoft.com/office/officeart/2005/8/layout/hList2"/>
    <dgm:cxn modelId="{2FAD7FAB-C7E2-464F-BD17-A6FE16A22854}" type="presParOf" srcId="{400EB1CA-4C39-4E82-9C13-33F0004A586D}" destId="{4EF4AB87-7E45-4A4F-BC36-7CC719CA9C30}" srcOrd="0" destOrd="0" presId="urn:microsoft.com/office/officeart/2005/8/layout/hList2"/>
    <dgm:cxn modelId="{1B19A803-2EF0-4E1E-91ED-E0FB1542BA4B}" type="presParOf" srcId="{400EB1CA-4C39-4E82-9C13-33F0004A586D}" destId="{6A8EF535-243D-4D24-A9F3-89ED3712EF73}" srcOrd="1" destOrd="0" presId="urn:microsoft.com/office/officeart/2005/8/layout/hList2"/>
    <dgm:cxn modelId="{66720F38-8B04-4B8F-B922-293E475A1BB3}" type="presParOf" srcId="{400EB1CA-4C39-4E82-9C13-33F0004A586D}" destId="{BEF8C5FA-6103-4066-B699-AD40F852AA56}" srcOrd="2" destOrd="0" presId="urn:microsoft.com/office/officeart/2005/8/layout/hList2"/>
    <dgm:cxn modelId="{61DE1A7C-D5E6-4F73-89B3-F733F99C9682}" type="presParOf" srcId="{27064B70-8B1C-4A9E-87A4-2811E83D67C0}" destId="{DFFEB9D5-8B0B-4646-B47F-455EB6EB3AF2}" srcOrd="3" destOrd="0" presId="urn:microsoft.com/office/officeart/2005/8/layout/hList2"/>
    <dgm:cxn modelId="{13DCC4BF-1029-40EA-AAD4-B94E5C32A401}" type="presParOf" srcId="{27064B70-8B1C-4A9E-87A4-2811E83D67C0}" destId="{447DCC70-456E-421D-8305-4694F50EB9E8}" srcOrd="4" destOrd="0" presId="urn:microsoft.com/office/officeart/2005/8/layout/hList2"/>
    <dgm:cxn modelId="{0F070E5E-58AF-44E6-AD35-495DA8C51D13}" type="presParOf" srcId="{447DCC70-456E-421D-8305-4694F50EB9E8}" destId="{196C7699-F050-4B14-9878-466BA044435E}" srcOrd="0" destOrd="0" presId="urn:microsoft.com/office/officeart/2005/8/layout/hList2"/>
    <dgm:cxn modelId="{B4D05338-BE39-4D7B-957F-AD2E323DE13A}" type="presParOf" srcId="{447DCC70-456E-421D-8305-4694F50EB9E8}" destId="{C05648C3-48D9-4978-9C8F-BB4436ADDA6E}" srcOrd="1" destOrd="0" presId="urn:microsoft.com/office/officeart/2005/8/layout/hList2"/>
    <dgm:cxn modelId="{51E2C083-7D7A-487F-9EFE-E56CC3ABF34E}" type="presParOf" srcId="{447DCC70-456E-421D-8305-4694F50EB9E8}" destId="{32E0D454-8327-470C-9FF0-24EC30A42410}"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2060477-318E-4C0B-B528-C55A2628AA28}" type="doc">
      <dgm:prSet loTypeId="urn:microsoft.com/office/officeart/2005/8/layout/hList2" loCatId="list" qsTypeId="urn:microsoft.com/office/officeart/2005/8/quickstyle/simple4" qsCatId="simple" csTypeId="urn:microsoft.com/office/officeart/2005/8/colors/accent3_5" csCatId="accent3" phldr="1"/>
      <dgm:spPr/>
      <dgm:t>
        <a:bodyPr/>
        <a:lstStyle/>
        <a:p>
          <a:endParaRPr lang="it-IT"/>
        </a:p>
      </dgm:t>
    </dgm:pt>
    <dgm:pt modelId="{0F90B976-3B5A-46F6-A0CA-3AE3E50C0EC6}">
      <dgm:prSet phldrT="[Testo]"/>
      <dgm:spPr/>
      <dgm:t>
        <a:bodyPr/>
        <a:lstStyle/>
        <a:p>
          <a:r>
            <a:rPr lang="it-IT" dirty="0"/>
            <a:t>Esperienza di vita</a:t>
          </a:r>
        </a:p>
      </dgm:t>
    </dgm:pt>
    <dgm:pt modelId="{EE3718F3-01E3-4CF6-9DB3-2DB1D3EB3358}" type="parTrans" cxnId="{A1BA630B-D158-4EE4-8AEE-6B6CEED889F8}">
      <dgm:prSet/>
      <dgm:spPr/>
      <dgm:t>
        <a:bodyPr/>
        <a:lstStyle/>
        <a:p>
          <a:endParaRPr lang="it-IT"/>
        </a:p>
      </dgm:t>
    </dgm:pt>
    <dgm:pt modelId="{5EAF7B01-546D-4EB0-B0C3-01D7632D0E1F}" type="sibTrans" cxnId="{A1BA630B-D158-4EE4-8AEE-6B6CEED889F8}">
      <dgm:prSet/>
      <dgm:spPr/>
      <dgm:t>
        <a:bodyPr/>
        <a:lstStyle/>
        <a:p>
          <a:endParaRPr lang="it-IT"/>
        </a:p>
      </dgm:t>
    </dgm:pt>
    <dgm:pt modelId="{663DA82D-BC2A-452A-AFD5-090A3109C48D}">
      <dgm:prSet phldrT="[Testo]"/>
      <dgm:spPr>
        <a:solidFill>
          <a:schemeClr val="bg1">
            <a:lumMod val="75000"/>
          </a:schemeClr>
        </a:solidFill>
      </dgm:spPr>
      <dgm:t>
        <a:bodyPr/>
        <a:lstStyle/>
        <a:p>
          <a:r>
            <a:rPr lang="it-IT" dirty="0">
              <a:solidFill>
                <a:schemeClr val="tx1"/>
              </a:solidFill>
            </a:rPr>
            <a:t>Depressione ‘normale’</a:t>
          </a:r>
        </a:p>
      </dgm:t>
    </dgm:pt>
    <dgm:pt modelId="{624DFCD5-02BD-4C89-AED7-D8B13D0C744D}" type="parTrans" cxnId="{95DE85FE-C148-4788-AB9F-1535CD780105}">
      <dgm:prSet/>
      <dgm:spPr/>
      <dgm:t>
        <a:bodyPr/>
        <a:lstStyle/>
        <a:p>
          <a:endParaRPr lang="it-IT"/>
        </a:p>
      </dgm:t>
    </dgm:pt>
    <dgm:pt modelId="{A07E5E13-48E7-4583-8DED-CC14A425E631}" type="sibTrans" cxnId="{95DE85FE-C148-4788-AB9F-1535CD780105}">
      <dgm:prSet/>
      <dgm:spPr/>
      <dgm:t>
        <a:bodyPr/>
        <a:lstStyle/>
        <a:p>
          <a:endParaRPr lang="it-IT"/>
        </a:p>
      </dgm:t>
    </dgm:pt>
    <dgm:pt modelId="{F1F0D73E-6375-45EB-893B-6B494C9F19F6}">
      <dgm:prSet phldrT="[Testo]"/>
      <dgm:spPr>
        <a:solidFill>
          <a:schemeClr val="bg1">
            <a:lumMod val="75000"/>
          </a:schemeClr>
        </a:solidFill>
      </dgm:spPr>
      <dgm:t>
        <a:bodyPr/>
        <a:lstStyle/>
        <a:p>
          <a:r>
            <a:rPr lang="it-IT" dirty="0">
              <a:solidFill>
                <a:schemeClr val="tx1"/>
              </a:solidFill>
            </a:rPr>
            <a:t>Nella vita capita di sperimentare momenti di maggiore difficoltà o eventi avversi (dai lutti a una separazione, ad un esame, da un trasloco ad una malattia)</a:t>
          </a:r>
        </a:p>
      </dgm:t>
    </dgm:pt>
    <dgm:pt modelId="{749E91BF-4367-4042-8E77-84862BFB4BAF}" type="parTrans" cxnId="{C233E6AB-DD38-45C0-BC06-47E14129D69C}">
      <dgm:prSet/>
      <dgm:spPr/>
      <dgm:t>
        <a:bodyPr/>
        <a:lstStyle/>
        <a:p>
          <a:endParaRPr lang="it-IT"/>
        </a:p>
      </dgm:t>
    </dgm:pt>
    <dgm:pt modelId="{58869459-8BA6-4678-B911-8AC714465AB1}" type="sibTrans" cxnId="{C233E6AB-DD38-45C0-BC06-47E14129D69C}">
      <dgm:prSet/>
      <dgm:spPr/>
      <dgm:t>
        <a:bodyPr/>
        <a:lstStyle/>
        <a:p>
          <a:endParaRPr lang="it-IT"/>
        </a:p>
      </dgm:t>
    </dgm:pt>
    <dgm:pt modelId="{E2B15B02-D194-44B1-8A16-1A05712AFDA7}">
      <dgm:prSet phldrT="[Testo]"/>
      <dgm:spPr/>
      <dgm:t>
        <a:bodyPr/>
        <a:lstStyle/>
        <a:p>
          <a:r>
            <a:rPr lang="it-IT" dirty="0"/>
            <a:t>Sintomo di disagio</a:t>
          </a:r>
        </a:p>
      </dgm:t>
    </dgm:pt>
    <dgm:pt modelId="{48937C62-3127-4423-BD33-34D839F4DC3A}" type="parTrans" cxnId="{3138106E-83A8-4E12-868B-7353C7D69951}">
      <dgm:prSet/>
      <dgm:spPr/>
      <dgm:t>
        <a:bodyPr/>
        <a:lstStyle/>
        <a:p>
          <a:endParaRPr lang="it-IT"/>
        </a:p>
      </dgm:t>
    </dgm:pt>
    <dgm:pt modelId="{21983D78-5F28-41EF-807A-6E3D17AB1514}" type="sibTrans" cxnId="{3138106E-83A8-4E12-868B-7353C7D69951}">
      <dgm:prSet/>
      <dgm:spPr/>
      <dgm:t>
        <a:bodyPr/>
        <a:lstStyle/>
        <a:p>
          <a:endParaRPr lang="it-IT"/>
        </a:p>
      </dgm:t>
    </dgm:pt>
    <dgm:pt modelId="{6A2C5785-5F15-4930-98F5-1A72FCADB89B}">
      <dgm:prSet phldrT="[Testo]" custT="1"/>
      <dgm:spPr>
        <a:solidFill>
          <a:schemeClr val="bg1">
            <a:lumMod val="65000"/>
          </a:schemeClr>
        </a:solidFill>
      </dgm:spPr>
      <dgm:t>
        <a:bodyPr/>
        <a:lstStyle/>
        <a:p>
          <a:r>
            <a:rPr lang="it-IT" sz="2200" dirty="0">
              <a:solidFill>
                <a:schemeClr val="tx1"/>
              </a:solidFill>
            </a:rPr>
            <a:t>Depressione come Sintomo</a:t>
          </a:r>
        </a:p>
      </dgm:t>
    </dgm:pt>
    <dgm:pt modelId="{E6E5FD45-2AEF-4B06-BEB0-9D8AC9D5325B}" type="parTrans" cxnId="{BB109791-587F-4151-BBA7-2A1BBFFB2DD3}">
      <dgm:prSet/>
      <dgm:spPr/>
      <dgm:t>
        <a:bodyPr/>
        <a:lstStyle/>
        <a:p>
          <a:endParaRPr lang="it-IT"/>
        </a:p>
      </dgm:t>
    </dgm:pt>
    <dgm:pt modelId="{2DF33BBA-6F60-4BF5-849D-6E4F63AFA379}" type="sibTrans" cxnId="{BB109791-587F-4151-BBA7-2A1BBFFB2DD3}">
      <dgm:prSet/>
      <dgm:spPr/>
      <dgm:t>
        <a:bodyPr/>
        <a:lstStyle/>
        <a:p>
          <a:endParaRPr lang="it-IT"/>
        </a:p>
      </dgm:t>
    </dgm:pt>
    <dgm:pt modelId="{4F12D0DC-1B35-404E-BCE2-1DBC95EC7536}">
      <dgm:prSet phldrT="[Testo]" custT="1"/>
      <dgm:spPr>
        <a:solidFill>
          <a:schemeClr val="bg1">
            <a:lumMod val="65000"/>
          </a:schemeClr>
        </a:solidFill>
      </dgm:spPr>
      <dgm:t>
        <a:bodyPr/>
        <a:lstStyle/>
        <a:p>
          <a:r>
            <a:rPr lang="it-IT" sz="2200" dirty="0">
              <a:solidFill>
                <a:schemeClr val="tx1"/>
              </a:solidFill>
            </a:rPr>
            <a:t>I sintomi depressivi si possono  presentare nel contesto di altre malattie (ad es. le demenze, l’ipotiroidismo), per uso di sostanze o altro.</a:t>
          </a:r>
        </a:p>
      </dgm:t>
    </dgm:pt>
    <dgm:pt modelId="{0E569042-F1A9-4304-B1E1-D4013E58220E}" type="parTrans" cxnId="{2ED818E5-7EAC-445F-844A-0CD80473D459}">
      <dgm:prSet/>
      <dgm:spPr/>
      <dgm:t>
        <a:bodyPr/>
        <a:lstStyle/>
        <a:p>
          <a:endParaRPr lang="it-IT"/>
        </a:p>
      </dgm:t>
    </dgm:pt>
    <dgm:pt modelId="{193E7C83-A0B6-4EAC-AC73-4D75FB8EDF27}" type="sibTrans" cxnId="{2ED818E5-7EAC-445F-844A-0CD80473D459}">
      <dgm:prSet/>
      <dgm:spPr/>
      <dgm:t>
        <a:bodyPr/>
        <a:lstStyle/>
        <a:p>
          <a:endParaRPr lang="it-IT"/>
        </a:p>
      </dgm:t>
    </dgm:pt>
    <dgm:pt modelId="{A2A9AC43-2827-4CC0-836B-A7DCC85F384F}">
      <dgm:prSet phldrT="[Testo]"/>
      <dgm:spPr/>
      <dgm:t>
        <a:bodyPr/>
        <a:lstStyle/>
        <a:p>
          <a:r>
            <a:rPr lang="it-IT" dirty="0"/>
            <a:t>Malattia</a:t>
          </a:r>
        </a:p>
      </dgm:t>
    </dgm:pt>
    <dgm:pt modelId="{95867F48-14D5-46D5-83D9-099C74D88D53}" type="parTrans" cxnId="{6475C77F-0B0D-4E7E-9317-3F9CE3E7DE2C}">
      <dgm:prSet/>
      <dgm:spPr/>
      <dgm:t>
        <a:bodyPr/>
        <a:lstStyle/>
        <a:p>
          <a:endParaRPr lang="it-IT"/>
        </a:p>
      </dgm:t>
    </dgm:pt>
    <dgm:pt modelId="{E2DE19D0-5AB7-4C3F-A8E8-5FF913F20B69}" type="sibTrans" cxnId="{6475C77F-0B0D-4E7E-9317-3F9CE3E7DE2C}">
      <dgm:prSet/>
      <dgm:spPr/>
      <dgm:t>
        <a:bodyPr/>
        <a:lstStyle/>
        <a:p>
          <a:endParaRPr lang="it-IT"/>
        </a:p>
      </dgm:t>
    </dgm:pt>
    <dgm:pt modelId="{364B69DC-053C-40FF-B0B4-64D9F0BE0893}">
      <dgm:prSet phldrT="[Testo]" custT="1"/>
      <dgm:spPr>
        <a:solidFill>
          <a:schemeClr val="bg1">
            <a:lumMod val="50000"/>
          </a:schemeClr>
        </a:solidFill>
      </dgm:spPr>
      <dgm:t>
        <a:bodyPr/>
        <a:lstStyle/>
        <a:p>
          <a:r>
            <a:rPr lang="it-IT" sz="2400" dirty="0">
              <a:solidFill>
                <a:schemeClr val="tx1"/>
              </a:solidFill>
            </a:rPr>
            <a:t>Depressione come Sindrome</a:t>
          </a:r>
        </a:p>
      </dgm:t>
    </dgm:pt>
    <dgm:pt modelId="{DC8087B3-68CB-4F0F-8353-B3FBA67C8B10}" type="parTrans" cxnId="{F079831B-3331-43F5-B38F-1A77613C8B7C}">
      <dgm:prSet/>
      <dgm:spPr/>
      <dgm:t>
        <a:bodyPr/>
        <a:lstStyle/>
        <a:p>
          <a:endParaRPr lang="it-IT"/>
        </a:p>
      </dgm:t>
    </dgm:pt>
    <dgm:pt modelId="{D6863447-ED82-45A2-9FB4-DC2303F0D772}" type="sibTrans" cxnId="{F079831B-3331-43F5-B38F-1A77613C8B7C}">
      <dgm:prSet/>
      <dgm:spPr/>
      <dgm:t>
        <a:bodyPr/>
        <a:lstStyle/>
        <a:p>
          <a:endParaRPr lang="it-IT"/>
        </a:p>
      </dgm:t>
    </dgm:pt>
    <dgm:pt modelId="{629BAE0A-8D97-428F-B9AA-50114279F7DB}">
      <dgm:prSet phldrT="[Testo]" custT="1"/>
      <dgm:spPr>
        <a:solidFill>
          <a:schemeClr val="bg1">
            <a:lumMod val="50000"/>
          </a:schemeClr>
        </a:solidFill>
      </dgm:spPr>
      <dgm:t>
        <a:bodyPr/>
        <a:lstStyle/>
        <a:p>
          <a:r>
            <a:rPr lang="it-IT" sz="2400" dirty="0">
              <a:solidFill>
                <a:schemeClr val="tx1"/>
              </a:solidFill>
            </a:rPr>
            <a:t>La Depressione si protrae e si aggrava e diventa una vera e propria malattia a sé stante.</a:t>
          </a:r>
        </a:p>
      </dgm:t>
    </dgm:pt>
    <dgm:pt modelId="{32038966-BDFA-4AFA-A62C-080EE47EC210}" type="parTrans" cxnId="{F953C5FE-2D6A-48C4-984C-2C2626883090}">
      <dgm:prSet/>
      <dgm:spPr/>
      <dgm:t>
        <a:bodyPr/>
        <a:lstStyle/>
        <a:p>
          <a:endParaRPr lang="it-IT"/>
        </a:p>
      </dgm:t>
    </dgm:pt>
    <dgm:pt modelId="{4307EF1E-ADB0-4BE8-BC33-AAA72F120827}" type="sibTrans" cxnId="{F953C5FE-2D6A-48C4-984C-2C2626883090}">
      <dgm:prSet/>
      <dgm:spPr/>
      <dgm:t>
        <a:bodyPr/>
        <a:lstStyle/>
        <a:p>
          <a:endParaRPr lang="it-IT"/>
        </a:p>
      </dgm:t>
    </dgm:pt>
    <dgm:pt modelId="{27064B70-8B1C-4A9E-87A4-2811E83D67C0}" type="pres">
      <dgm:prSet presAssocID="{D2060477-318E-4C0B-B528-C55A2628AA28}" presName="linearFlow" presStyleCnt="0">
        <dgm:presLayoutVars>
          <dgm:dir/>
          <dgm:animLvl val="lvl"/>
          <dgm:resizeHandles/>
        </dgm:presLayoutVars>
      </dgm:prSet>
      <dgm:spPr/>
    </dgm:pt>
    <dgm:pt modelId="{91F6B371-3489-4DC4-8E04-07361EFDCC70}" type="pres">
      <dgm:prSet presAssocID="{0F90B976-3B5A-46F6-A0CA-3AE3E50C0EC6}" presName="compositeNode" presStyleCnt="0">
        <dgm:presLayoutVars>
          <dgm:bulletEnabled val="1"/>
        </dgm:presLayoutVars>
      </dgm:prSet>
      <dgm:spPr/>
    </dgm:pt>
    <dgm:pt modelId="{49D32EA6-DAD5-46D6-B771-92FFD5515E70}" type="pres">
      <dgm:prSet presAssocID="{0F90B976-3B5A-46F6-A0CA-3AE3E50C0EC6}" presName="image" presStyleLbl="fgImgPlace1" presStyleIdx="0" presStyleCnt="3"/>
      <dgm:spPr>
        <a:solidFill>
          <a:schemeClr val="bg1">
            <a:lumMod val="85000"/>
            <a:alpha val="90000"/>
          </a:schemeClr>
        </a:solidFill>
      </dgm:spPr>
    </dgm:pt>
    <dgm:pt modelId="{B840AE43-A570-4F72-AF6F-4BF0CFC74FCB}" type="pres">
      <dgm:prSet presAssocID="{0F90B976-3B5A-46F6-A0CA-3AE3E50C0EC6}" presName="childNode" presStyleLbl="node1" presStyleIdx="0" presStyleCnt="3">
        <dgm:presLayoutVars>
          <dgm:bulletEnabled val="1"/>
        </dgm:presLayoutVars>
      </dgm:prSet>
      <dgm:spPr/>
    </dgm:pt>
    <dgm:pt modelId="{670FF5E8-C055-45F2-BC7E-DEFDF8134C2A}" type="pres">
      <dgm:prSet presAssocID="{0F90B976-3B5A-46F6-A0CA-3AE3E50C0EC6}" presName="parentNode" presStyleLbl="revTx" presStyleIdx="0" presStyleCnt="3">
        <dgm:presLayoutVars>
          <dgm:chMax val="0"/>
          <dgm:bulletEnabled val="1"/>
        </dgm:presLayoutVars>
      </dgm:prSet>
      <dgm:spPr/>
    </dgm:pt>
    <dgm:pt modelId="{E56B564F-8889-4567-9AFB-991AE9F80A40}" type="pres">
      <dgm:prSet presAssocID="{5EAF7B01-546D-4EB0-B0C3-01D7632D0E1F}" presName="sibTrans" presStyleCnt="0"/>
      <dgm:spPr/>
    </dgm:pt>
    <dgm:pt modelId="{400EB1CA-4C39-4E82-9C13-33F0004A586D}" type="pres">
      <dgm:prSet presAssocID="{E2B15B02-D194-44B1-8A16-1A05712AFDA7}" presName="compositeNode" presStyleCnt="0">
        <dgm:presLayoutVars>
          <dgm:bulletEnabled val="1"/>
        </dgm:presLayoutVars>
      </dgm:prSet>
      <dgm:spPr/>
    </dgm:pt>
    <dgm:pt modelId="{4EF4AB87-7E45-4A4F-BC36-7CC719CA9C30}" type="pres">
      <dgm:prSet presAssocID="{E2B15B02-D194-44B1-8A16-1A05712AFDA7}" presName="image" presStyleLbl="fgImgPlace1" presStyleIdx="1" presStyleCnt="3"/>
      <dgm:spPr>
        <a:solidFill>
          <a:schemeClr val="tx1">
            <a:lumMod val="50000"/>
            <a:lumOff val="50000"/>
            <a:alpha val="70000"/>
          </a:schemeClr>
        </a:solidFill>
      </dgm:spPr>
    </dgm:pt>
    <dgm:pt modelId="{6A8EF535-243D-4D24-A9F3-89ED3712EF73}" type="pres">
      <dgm:prSet presAssocID="{E2B15B02-D194-44B1-8A16-1A05712AFDA7}" presName="childNode" presStyleLbl="node1" presStyleIdx="1" presStyleCnt="3">
        <dgm:presLayoutVars>
          <dgm:bulletEnabled val="1"/>
        </dgm:presLayoutVars>
      </dgm:prSet>
      <dgm:spPr/>
    </dgm:pt>
    <dgm:pt modelId="{BEF8C5FA-6103-4066-B699-AD40F852AA56}" type="pres">
      <dgm:prSet presAssocID="{E2B15B02-D194-44B1-8A16-1A05712AFDA7}" presName="parentNode" presStyleLbl="revTx" presStyleIdx="1" presStyleCnt="3">
        <dgm:presLayoutVars>
          <dgm:chMax val="0"/>
          <dgm:bulletEnabled val="1"/>
        </dgm:presLayoutVars>
      </dgm:prSet>
      <dgm:spPr/>
    </dgm:pt>
    <dgm:pt modelId="{DFFEB9D5-8B0B-4646-B47F-455EB6EB3AF2}" type="pres">
      <dgm:prSet presAssocID="{21983D78-5F28-41EF-807A-6E3D17AB1514}" presName="sibTrans" presStyleCnt="0"/>
      <dgm:spPr/>
    </dgm:pt>
    <dgm:pt modelId="{447DCC70-456E-421D-8305-4694F50EB9E8}" type="pres">
      <dgm:prSet presAssocID="{A2A9AC43-2827-4CC0-836B-A7DCC85F384F}" presName="compositeNode" presStyleCnt="0">
        <dgm:presLayoutVars>
          <dgm:bulletEnabled val="1"/>
        </dgm:presLayoutVars>
      </dgm:prSet>
      <dgm:spPr/>
    </dgm:pt>
    <dgm:pt modelId="{196C7699-F050-4B14-9878-466BA044435E}" type="pres">
      <dgm:prSet presAssocID="{A2A9AC43-2827-4CC0-836B-A7DCC85F384F}" presName="image" presStyleLbl="fgImgPlace1" presStyleIdx="2" presStyleCnt="3"/>
      <dgm:spPr>
        <a:solidFill>
          <a:schemeClr val="tx1">
            <a:alpha val="50000"/>
          </a:schemeClr>
        </a:solidFill>
      </dgm:spPr>
    </dgm:pt>
    <dgm:pt modelId="{C05648C3-48D9-4978-9C8F-BB4436ADDA6E}" type="pres">
      <dgm:prSet presAssocID="{A2A9AC43-2827-4CC0-836B-A7DCC85F384F}" presName="childNode" presStyleLbl="node1" presStyleIdx="2" presStyleCnt="3" custLinFactNeighborX="-1255" custLinFactNeighborY="293">
        <dgm:presLayoutVars>
          <dgm:bulletEnabled val="1"/>
        </dgm:presLayoutVars>
      </dgm:prSet>
      <dgm:spPr/>
    </dgm:pt>
    <dgm:pt modelId="{32E0D454-8327-470C-9FF0-24EC30A42410}" type="pres">
      <dgm:prSet presAssocID="{A2A9AC43-2827-4CC0-836B-A7DCC85F384F}" presName="parentNode" presStyleLbl="revTx" presStyleIdx="2" presStyleCnt="3">
        <dgm:presLayoutVars>
          <dgm:chMax val="0"/>
          <dgm:bulletEnabled val="1"/>
        </dgm:presLayoutVars>
      </dgm:prSet>
      <dgm:spPr/>
    </dgm:pt>
  </dgm:ptLst>
  <dgm:cxnLst>
    <dgm:cxn modelId="{8BA52D04-62E6-4FBA-AE97-0484B1A36381}" type="presOf" srcId="{0F90B976-3B5A-46F6-A0CA-3AE3E50C0EC6}" destId="{670FF5E8-C055-45F2-BC7E-DEFDF8134C2A}" srcOrd="0" destOrd="0" presId="urn:microsoft.com/office/officeart/2005/8/layout/hList2"/>
    <dgm:cxn modelId="{A1BA630B-D158-4EE4-8AEE-6B6CEED889F8}" srcId="{D2060477-318E-4C0B-B528-C55A2628AA28}" destId="{0F90B976-3B5A-46F6-A0CA-3AE3E50C0EC6}" srcOrd="0" destOrd="0" parTransId="{EE3718F3-01E3-4CF6-9DB3-2DB1D3EB3358}" sibTransId="{5EAF7B01-546D-4EB0-B0C3-01D7632D0E1F}"/>
    <dgm:cxn modelId="{8C0AB314-BA96-4F26-A409-7023A48DE92F}" type="presOf" srcId="{E2B15B02-D194-44B1-8A16-1A05712AFDA7}" destId="{BEF8C5FA-6103-4066-B699-AD40F852AA56}" srcOrd="0" destOrd="0" presId="urn:microsoft.com/office/officeart/2005/8/layout/hList2"/>
    <dgm:cxn modelId="{F079831B-3331-43F5-B38F-1A77613C8B7C}" srcId="{A2A9AC43-2827-4CC0-836B-A7DCC85F384F}" destId="{364B69DC-053C-40FF-B0B4-64D9F0BE0893}" srcOrd="0" destOrd="0" parTransId="{DC8087B3-68CB-4F0F-8353-B3FBA67C8B10}" sibTransId="{D6863447-ED82-45A2-9FB4-DC2303F0D772}"/>
    <dgm:cxn modelId="{0E25F525-811A-4FDF-BD89-D0E0B859301E}" type="presOf" srcId="{D2060477-318E-4C0B-B528-C55A2628AA28}" destId="{27064B70-8B1C-4A9E-87A4-2811E83D67C0}" srcOrd="0" destOrd="0" presId="urn:microsoft.com/office/officeart/2005/8/layout/hList2"/>
    <dgm:cxn modelId="{F9DF873A-DD1C-495A-AFE3-29647E756604}" type="presOf" srcId="{4F12D0DC-1B35-404E-BCE2-1DBC95EC7536}" destId="{6A8EF535-243D-4D24-A9F3-89ED3712EF73}" srcOrd="0" destOrd="1" presId="urn:microsoft.com/office/officeart/2005/8/layout/hList2"/>
    <dgm:cxn modelId="{2F170A66-E23B-4AA4-BB3D-B82699E03F0A}" type="presOf" srcId="{663DA82D-BC2A-452A-AFD5-090A3109C48D}" destId="{B840AE43-A570-4F72-AF6F-4BF0CFC74FCB}" srcOrd="0" destOrd="0" presId="urn:microsoft.com/office/officeart/2005/8/layout/hList2"/>
    <dgm:cxn modelId="{3138106E-83A8-4E12-868B-7353C7D69951}" srcId="{D2060477-318E-4C0B-B528-C55A2628AA28}" destId="{E2B15B02-D194-44B1-8A16-1A05712AFDA7}" srcOrd="1" destOrd="0" parTransId="{48937C62-3127-4423-BD33-34D839F4DC3A}" sibTransId="{21983D78-5F28-41EF-807A-6E3D17AB1514}"/>
    <dgm:cxn modelId="{2F9F6079-299F-4F0D-ACD8-24D36C0D451B}" type="presOf" srcId="{F1F0D73E-6375-45EB-893B-6B494C9F19F6}" destId="{B840AE43-A570-4F72-AF6F-4BF0CFC74FCB}" srcOrd="0" destOrd="1" presId="urn:microsoft.com/office/officeart/2005/8/layout/hList2"/>
    <dgm:cxn modelId="{6475C77F-0B0D-4E7E-9317-3F9CE3E7DE2C}" srcId="{D2060477-318E-4C0B-B528-C55A2628AA28}" destId="{A2A9AC43-2827-4CC0-836B-A7DCC85F384F}" srcOrd="2" destOrd="0" parTransId="{95867F48-14D5-46D5-83D9-099C74D88D53}" sibTransId="{E2DE19D0-5AB7-4C3F-A8E8-5FF913F20B69}"/>
    <dgm:cxn modelId="{BB109791-587F-4151-BBA7-2A1BBFFB2DD3}" srcId="{E2B15B02-D194-44B1-8A16-1A05712AFDA7}" destId="{6A2C5785-5F15-4930-98F5-1A72FCADB89B}" srcOrd="0" destOrd="0" parTransId="{E6E5FD45-2AEF-4B06-BEB0-9D8AC9D5325B}" sibTransId="{2DF33BBA-6F60-4BF5-849D-6E4F63AFA379}"/>
    <dgm:cxn modelId="{09DCF9A7-F902-4EA5-9137-168E361D4495}" type="presOf" srcId="{6A2C5785-5F15-4930-98F5-1A72FCADB89B}" destId="{6A8EF535-243D-4D24-A9F3-89ED3712EF73}" srcOrd="0" destOrd="0" presId="urn:microsoft.com/office/officeart/2005/8/layout/hList2"/>
    <dgm:cxn modelId="{C233E6AB-DD38-45C0-BC06-47E14129D69C}" srcId="{0F90B976-3B5A-46F6-A0CA-3AE3E50C0EC6}" destId="{F1F0D73E-6375-45EB-893B-6B494C9F19F6}" srcOrd="1" destOrd="0" parTransId="{749E91BF-4367-4042-8E77-84862BFB4BAF}" sibTransId="{58869459-8BA6-4678-B911-8AC714465AB1}"/>
    <dgm:cxn modelId="{70DC69C0-298B-4CF8-9BF9-16BDB8C865A0}" type="presOf" srcId="{A2A9AC43-2827-4CC0-836B-A7DCC85F384F}" destId="{32E0D454-8327-470C-9FF0-24EC30A42410}" srcOrd="0" destOrd="0" presId="urn:microsoft.com/office/officeart/2005/8/layout/hList2"/>
    <dgm:cxn modelId="{A088B6C2-2102-4D6F-B29D-56E0DF3E8870}" type="presOf" srcId="{364B69DC-053C-40FF-B0B4-64D9F0BE0893}" destId="{C05648C3-48D9-4978-9C8F-BB4436ADDA6E}" srcOrd="0" destOrd="0" presId="urn:microsoft.com/office/officeart/2005/8/layout/hList2"/>
    <dgm:cxn modelId="{ED4BD5DB-AD67-4B86-8DB7-6B12496903CF}" type="presOf" srcId="{629BAE0A-8D97-428F-B9AA-50114279F7DB}" destId="{C05648C3-48D9-4978-9C8F-BB4436ADDA6E}" srcOrd="0" destOrd="1" presId="urn:microsoft.com/office/officeart/2005/8/layout/hList2"/>
    <dgm:cxn modelId="{2ED818E5-7EAC-445F-844A-0CD80473D459}" srcId="{E2B15B02-D194-44B1-8A16-1A05712AFDA7}" destId="{4F12D0DC-1B35-404E-BCE2-1DBC95EC7536}" srcOrd="1" destOrd="0" parTransId="{0E569042-F1A9-4304-B1E1-D4013E58220E}" sibTransId="{193E7C83-A0B6-4EAC-AC73-4D75FB8EDF27}"/>
    <dgm:cxn modelId="{95DE85FE-C148-4788-AB9F-1535CD780105}" srcId="{0F90B976-3B5A-46F6-A0CA-3AE3E50C0EC6}" destId="{663DA82D-BC2A-452A-AFD5-090A3109C48D}" srcOrd="0" destOrd="0" parTransId="{624DFCD5-02BD-4C89-AED7-D8B13D0C744D}" sibTransId="{A07E5E13-48E7-4583-8DED-CC14A425E631}"/>
    <dgm:cxn modelId="{F953C5FE-2D6A-48C4-984C-2C2626883090}" srcId="{A2A9AC43-2827-4CC0-836B-A7DCC85F384F}" destId="{629BAE0A-8D97-428F-B9AA-50114279F7DB}" srcOrd="1" destOrd="0" parTransId="{32038966-BDFA-4AFA-A62C-080EE47EC210}" sibTransId="{4307EF1E-ADB0-4BE8-BC33-AAA72F120827}"/>
    <dgm:cxn modelId="{55C0968E-1533-4C0A-98D1-AD6151846F7D}" type="presParOf" srcId="{27064B70-8B1C-4A9E-87A4-2811E83D67C0}" destId="{91F6B371-3489-4DC4-8E04-07361EFDCC70}" srcOrd="0" destOrd="0" presId="urn:microsoft.com/office/officeart/2005/8/layout/hList2"/>
    <dgm:cxn modelId="{2E139170-9FCA-4FE5-97B0-705BFDF2C30F}" type="presParOf" srcId="{91F6B371-3489-4DC4-8E04-07361EFDCC70}" destId="{49D32EA6-DAD5-46D6-B771-92FFD5515E70}" srcOrd="0" destOrd="0" presId="urn:microsoft.com/office/officeart/2005/8/layout/hList2"/>
    <dgm:cxn modelId="{B4B15B62-F7DA-44DE-9976-3F5B35BC6AD7}" type="presParOf" srcId="{91F6B371-3489-4DC4-8E04-07361EFDCC70}" destId="{B840AE43-A570-4F72-AF6F-4BF0CFC74FCB}" srcOrd="1" destOrd="0" presId="urn:microsoft.com/office/officeart/2005/8/layout/hList2"/>
    <dgm:cxn modelId="{F955BF87-3848-47D0-B84B-E17DCA48F831}" type="presParOf" srcId="{91F6B371-3489-4DC4-8E04-07361EFDCC70}" destId="{670FF5E8-C055-45F2-BC7E-DEFDF8134C2A}" srcOrd="2" destOrd="0" presId="urn:microsoft.com/office/officeart/2005/8/layout/hList2"/>
    <dgm:cxn modelId="{0B86B351-D4A4-407E-9F64-4A5A357D5D81}" type="presParOf" srcId="{27064B70-8B1C-4A9E-87A4-2811E83D67C0}" destId="{E56B564F-8889-4567-9AFB-991AE9F80A40}" srcOrd="1" destOrd="0" presId="urn:microsoft.com/office/officeart/2005/8/layout/hList2"/>
    <dgm:cxn modelId="{8D5035A9-E096-44BD-901D-AD4FB368A573}" type="presParOf" srcId="{27064B70-8B1C-4A9E-87A4-2811E83D67C0}" destId="{400EB1CA-4C39-4E82-9C13-33F0004A586D}" srcOrd="2" destOrd="0" presId="urn:microsoft.com/office/officeart/2005/8/layout/hList2"/>
    <dgm:cxn modelId="{DA2D782C-790F-477D-AFCE-CDD8BC93B24C}" type="presParOf" srcId="{400EB1CA-4C39-4E82-9C13-33F0004A586D}" destId="{4EF4AB87-7E45-4A4F-BC36-7CC719CA9C30}" srcOrd="0" destOrd="0" presId="urn:microsoft.com/office/officeart/2005/8/layout/hList2"/>
    <dgm:cxn modelId="{BC7D53FC-1EEF-4C69-89AC-6839530CBA98}" type="presParOf" srcId="{400EB1CA-4C39-4E82-9C13-33F0004A586D}" destId="{6A8EF535-243D-4D24-A9F3-89ED3712EF73}" srcOrd="1" destOrd="0" presId="urn:microsoft.com/office/officeart/2005/8/layout/hList2"/>
    <dgm:cxn modelId="{32ED4831-2BD8-46E3-9970-EFAF113FE9CB}" type="presParOf" srcId="{400EB1CA-4C39-4E82-9C13-33F0004A586D}" destId="{BEF8C5FA-6103-4066-B699-AD40F852AA56}" srcOrd="2" destOrd="0" presId="urn:microsoft.com/office/officeart/2005/8/layout/hList2"/>
    <dgm:cxn modelId="{E1D30484-28F2-45DC-8CBC-C2506DD949F8}" type="presParOf" srcId="{27064B70-8B1C-4A9E-87A4-2811E83D67C0}" destId="{DFFEB9D5-8B0B-4646-B47F-455EB6EB3AF2}" srcOrd="3" destOrd="0" presId="urn:microsoft.com/office/officeart/2005/8/layout/hList2"/>
    <dgm:cxn modelId="{55861185-87F5-449E-82F2-839569058DFE}" type="presParOf" srcId="{27064B70-8B1C-4A9E-87A4-2811E83D67C0}" destId="{447DCC70-456E-421D-8305-4694F50EB9E8}" srcOrd="4" destOrd="0" presId="urn:microsoft.com/office/officeart/2005/8/layout/hList2"/>
    <dgm:cxn modelId="{CBCC19E8-4360-457A-9525-0EB6C0C983CE}" type="presParOf" srcId="{447DCC70-456E-421D-8305-4694F50EB9E8}" destId="{196C7699-F050-4B14-9878-466BA044435E}" srcOrd="0" destOrd="0" presId="urn:microsoft.com/office/officeart/2005/8/layout/hList2"/>
    <dgm:cxn modelId="{29D3C187-3215-4EEF-8FF8-9D6A9EC497D4}" type="presParOf" srcId="{447DCC70-456E-421D-8305-4694F50EB9E8}" destId="{C05648C3-48D9-4978-9C8F-BB4436ADDA6E}" srcOrd="1" destOrd="0" presId="urn:microsoft.com/office/officeart/2005/8/layout/hList2"/>
    <dgm:cxn modelId="{3868BF5C-6526-4417-AD59-69A27301FACA}" type="presParOf" srcId="{447DCC70-456E-421D-8305-4694F50EB9E8}" destId="{32E0D454-8327-470C-9FF0-24EC30A42410}" srcOrd="2" destOrd="0" presId="urn:microsoft.com/office/officeart/2005/8/layout/hList2"/>
  </dgm:cxnLst>
  <dgm:bg>
    <a:solidFill>
      <a:srgbClr val="FFFF0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2060477-318E-4C0B-B528-C55A2628AA28}" type="doc">
      <dgm:prSet loTypeId="urn:microsoft.com/office/officeart/2005/8/layout/hList2" loCatId="list" qsTypeId="urn:microsoft.com/office/officeart/2005/8/quickstyle/simple4" qsCatId="simple" csTypeId="urn:microsoft.com/office/officeart/2005/8/colors/accent3_5" csCatId="accent3" phldr="1"/>
      <dgm:spPr/>
      <dgm:t>
        <a:bodyPr/>
        <a:lstStyle/>
        <a:p>
          <a:endParaRPr lang="it-IT"/>
        </a:p>
      </dgm:t>
    </dgm:pt>
    <dgm:pt modelId="{0F90B976-3B5A-46F6-A0CA-3AE3E50C0EC6}">
      <dgm:prSet phldrT="[Testo]"/>
      <dgm:spPr/>
      <dgm:t>
        <a:bodyPr/>
        <a:lstStyle/>
        <a:p>
          <a:r>
            <a:rPr lang="it-IT" dirty="0"/>
            <a:t>Depressione Infantile</a:t>
          </a:r>
        </a:p>
      </dgm:t>
    </dgm:pt>
    <dgm:pt modelId="{EE3718F3-01E3-4CF6-9DB3-2DB1D3EB3358}" type="parTrans" cxnId="{A1BA630B-D158-4EE4-8AEE-6B6CEED889F8}">
      <dgm:prSet/>
      <dgm:spPr/>
      <dgm:t>
        <a:bodyPr/>
        <a:lstStyle/>
        <a:p>
          <a:endParaRPr lang="it-IT"/>
        </a:p>
      </dgm:t>
    </dgm:pt>
    <dgm:pt modelId="{5EAF7B01-546D-4EB0-B0C3-01D7632D0E1F}" type="sibTrans" cxnId="{A1BA630B-D158-4EE4-8AEE-6B6CEED889F8}">
      <dgm:prSet/>
      <dgm:spPr/>
      <dgm:t>
        <a:bodyPr/>
        <a:lstStyle/>
        <a:p>
          <a:endParaRPr lang="it-IT"/>
        </a:p>
      </dgm:t>
    </dgm:pt>
    <dgm:pt modelId="{663DA82D-BC2A-452A-AFD5-090A3109C48D}">
      <dgm:prSet phldrT="[Testo]"/>
      <dgm:spPr>
        <a:solidFill>
          <a:schemeClr val="bg1">
            <a:lumMod val="75000"/>
          </a:schemeClr>
        </a:solidFill>
      </dgm:spPr>
      <dgm:t>
        <a:bodyPr/>
        <a:lstStyle/>
        <a:p>
          <a:pPr algn="just"/>
          <a:r>
            <a:rPr lang="it-IT" dirty="0">
              <a:solidFill>
                <a:schemeClr val="tx1"/>
              </a:solidFill>
            </a:rPr>
            <a:t>Disturbo da </a:t>
          </a:r>
          <a:r>
            <a:rPr lang="it-IT" dirty="0" err="1">
              <a:solidFill>
                <a:schemeClr val="tx1"/>
              </a:solidFill>
            </a:rPr>
            <a:t>disregolazione</a:t>
          </a:r>
          <a:r>
            <a:rPr lang="it-IT" dirty="0">
              <a:solidFill>
                <a:schemeClr val="tx1"/>
              </a:solidFill>
            </a:rPr>
            <a:t> dell’umore dirompente</a:t>
          </a:r>
        </a:p>
      </dgm:t>
    </dgm:pt>
    <dgm:pt modelId="{624DFCD5-02BD-4C89-AED7-D8B13D0C744D}" type="parTrans" cxnId="{95DE85FE-C148-4788-AB9F-1535CD780105}">
      <dgm:prSet/>
      <dgm:spPr/>
      <dgm:t>
        <a:bodyPr/>
        <a:lstStyle/>
        <a:p>
          <a:endParaRPr lang="it-IT"/>
        </a:p>
      </dgm:t>
    </dgm:pt>
    <dgm:pt modelId="{A07E5E13-48E7-4583-8DED-CC14A425E631}" type="sibTrans" cxnId="{95DE85FE-C148-4788-AB9F-1535CD780105}">
      <dgm:prSet/>
      <dgm:spPr/>
      <dgm:t>
        <a:bodyPr/>
        <a:lstStyle/>
        <a:p>
          <a:endParaRPr lang="it-IT"/>
        </a:p>
      </dgm:t>
    </dgm:pt>
    <dgm:pt modelId="{E2B15B02-D194-44B1-8A16-1A05712AFDA7}">
      <dgm:prSet phldrT="[Testo]"/>
      <dgm:spPr/>
      <dgm:t>
        <a:bodyPr/>
        <a:lstStyle/>
        <a:p>
          <a:r>
            <a:rPr lang="it-IT" dirty="0"/>
            <a:t>Depressione Adolescenziale</a:t>
          </a:r>
        </a:p>
      </dgm:t>
    </dgm:pt>
    <dgm:pt modelId="{48937C62-3127-4423-BD33-34D839F4DC3A}" type="parTrans" cxnId="{3138106E-83A8-4E12-868B-7353C7D69951}">
      <dgm:prSet/>
      <dgm:spPr/>
      <dgm:t>
        <a:bodyPr/>
        <a:lstStyle/>
        <a:p>
          <a:endParaRPr lang="it-IT"/>
        </a:p>
      </dgm:t>
    </dgm:pt>
    <dgm:pt modelId="{21983D78-5F28-41EF-807A-6E3D17AB1514}" type="sibTrans" cxnId="{3138106E-83A8-4E12-868B-7353C7D69951}">
      <dgm:prSet/>
      <dgm:spPr/>
      <dgm:t>
        <a:bodyPr/>
        <a:lstStyle/>
        <a:p>
          <a:endParaRPr lang="it-IT"/>
        </a:p>
      </dgm:t>
    </dgm:pt>
    <dgm:pt modelId="{6A2C5785-5F15-4930-98F5-1A72FCADB89B}">
      <dgm:prSet phldrT="[Testo]" custT="1"/>
      <dgm:spPr>
        <a:solidFill>
          <a:schemeClr val="bg1">
            <a:lumMod val="65000"/>
          </a:schemeClr>
        </a:solidFill>
      </dgm:spPr>
      <dgm:t>
        <a:bodyPr/>
        <a:lstStyle/>
        <a:p>
          <a:pPr algn="just"/>
          <a:r>
            <a:rPr lang="it-IT" sz="2200" dirty="0">
              <a:solidFill>
                <a:schemeClr val="tx1"/>
              </a:solidFill>
            </a:rPr>
            <a:t>Oltre a quelli elencati in ambito infantile:</a:t>
          </a:r>
        </a:p>
      </dgm:t>
    </dgm:pt>
    <dgm:pt modelId="{E6E5FD45-2AEF-4B06-BEB0-9D8AC9D5325B}" type="parTrans" cxnId="{BB109791-587F-4151-BBA7-2A1BBFFB2DD3}">
      <dgm:prSet/>
      <dgm:spPr/>
      <dgm:t>
        <a:bodyPr/>
        <a:lstStyle/>
        <a:p>
          <a:endParaRPr lang="it-IT"/>
        </a:p>
      </dgm:t>
    </dgm:pt>
    <dgm:pt modelId="{2DF33BBA-6F60-4BF5-849D-6E4F63AFA379}" type="sibTrans" cxnId="{BB109791-587F-4151-BBA7-2A1BBFFB2DD3}">
      <dgm:prSet/>
      <dgm:spPr/>
      <dgm:t>
        <a:bodyPr/>
        <a:lstStyle/>
        <a:p>
          <a:endParaRPr lang="it-IT"/>
        </a:p>
      </dgm:t>
    </dgm:pt>
    <dgm:pt modelId="{A2A9AC43-2827-4CC0-836B-A7DCC85F384F}">
      <dgm:prSet phldrT="[Testo]"/>
      <dgm:spPr/>
      <dgm:t>
        <a:bodyPr/>
        <a:lstStyle/>
        <a:p>
          <a:r>
            <a:rPr lang="it-IT" dirty="0"/>
            <a:t>Depressione Adulta</a:t>
          </a:r>
        </a:p>
      </dgm:t>
    </dgm:pt>
    <dgm:pt modelId="{95867F48-14D5-46D5-83D9-099C74D88D53}" type="parTrans" cxnId="{6475C77F-0B0D-4E7E-9317-3F9CE3E7DE2C}">
      <dgm:prSet/>
      <dgm:spPr/>
      <dgm:t>
        <a:bodyPr/>
        <a:lstStyle/>
        <a:p>
          <a:endParaRPr lang="it-IT"/>
        </a:p>
      </dgm:t>
    </dgm:pt>
    <dgm:pt modelId="{E2DE19D0-5AB7-4C3F-A8E8-5FF913F20B69}" type="sibTrans" cxnId="{6475C77F-0B0D-4E7E-9317-3F9CE3E7DE2C}">
      <dgm:prSet/>
      <dgm:spPr/>
      <dgm:t>
        <a:bodyPr/>
        <a:lstStyle/>
        <a:p>
          <a:endParaRPr lang="it-IT"/>
        </a:p>
      </dgm:t>
    </dgm:pt>
    <dgm:pt modelId="{364B69DC-053C-40FF-B0B4-64D9F0BE0893}">
      <dgm:prSet phldrT="[Testo]" custT="1"/>
      <dgm:spPr>
        <a:solidFill>
          <a:schemeClr val="bg1">
            <a:lumMod val="50000"/>
          </a:schemeClr>
        </a:solidFill>
      </dgm:spPr>
      <dgm:t>
        <a:bodyPr/>
        <a:lstStyle/>
        <a:p>
          <a:pPr algn="just"/>
          <a:r>
            <a:rPr lang="it-IT" sz="2200" dirty="0">
              <a:solidFill>
                <a:schemeClr val="tx1"/>
              </a:solidFill>
            </a:rPr>
            <a:t>Episodio depressivo</a:t>
          </a:r>
        </a:p>
      </dgm:t>
    </dgm:pt>
    <dgm:pt modelId="{DC8087B3-68CB-4F0F-8353-B3FBA67C8B10}" type="parTrans" cxnId="{F079831B-3331-43F5-B38F-1A77613C8B7C}">
      <dgm:prSet/>
      <dgm:spPr/>
      <dgm:t>
        <a:bodyPr/>
        <a:lstStyle/>
        <a:p>
          <a:endParaRPr lang="it-IT"/>
        </a:p>
      </dgm:t>
    </dgm:pt>
    <dgm:pt modelId="{D6863447-ED82-45A2-9FB4-DC2303F0D772}" type="sibTrans" cxnId="{F079831B-3331-43F5-B38F-1A77613C8B7C}">
      <dgm:prSet/>
      <dgm:spPr/>
      <dgm:t>
        <a:bodyPr/>
        <a:lstStyle/>
        <a:p>
          <a:endParaRPr lang="it-IT"/>
        </a:p>
      </dgm:t>
    </dgm:pt>
    <dgm:pt modelId="{629BAE0A-8D97-428F-B9AA-50114279F7DB}">
      <dgm:prSet phldrT="[Testo]" custT="1"/>
      <dgm:spPr>
        <a:solidFill>
          <a:schemeClr val="bg1">
            <a:lumMod val="50000"/>
          </a:schemeClr>
        </a:solidFill>
      </dgm:spPr>
      <dgm:t>
        <a:bodyPr/>
        <a:lstStyle/>
        <a:p>
          <a:pPr algn="just"/>
          <a:r>
            <a:rPr lang="it-IT" sz="2200" dirty="0">
              <a:solidFill>
                <a:schemeClr val="tx1"/>
              </a:solidFill>
            </a:rPr>
            <a:t>Sindrome depressiva ricorrente</a:t>
          </a:r>
        </a:p>
      </dgm:t>
    </dgm:pt>
    <dgm:pt modelId="{32038966-BDFA-4AFA-A62C-080EE47EC210}" type="parTrans" cxnId="{F953C5FE-2D6A-48C4-984C-2C2626883090}">
      <dgm:prSet/>
      <dgm:spPr/>
      <dgm:t>
        <a:bodyPr/>
        <a:lstStyle/>
        <a:p>
          <a:endParaRPr lang="it-IT"/>
        </a:p>
      </dgm:t>
    </dgm:pt>
    <dgm:pt modelId="{4307EF1E-ADB0-4BE8-BC33-AAA72F120827}" type="sibTrans" cxnId="{F953C5FE-2D6A-48C4-984C-2C2626883090}">
      <dgm:prSet/>
      <dgm:spPr/>
      <dgm:t>
        <a:bodyPr/>
        <a:lstStyle/>
        <a:p>
          <a:endParaRPr lang="it-IT"/>
        </a:p>
      </dgm:t>
    </dgm:pt>
    <dgm:pt modelId="{41AF5CDC-D7FD-4943-9784-F211E2698115}">
      <dgm:prSet phldrT="[Testo]"/>
      <dgm:spPr>
        <a:solidFill>
          <a:schemeClr val="bg1">
            <a:lumMod val="75000"/>
          </a:schemeClr>
        </a:solidFill>
      </dgm:spPr>
      <dgm:t>
        <a:bodyPr/>
        <a:lstStyle/>
        <a:p>
          <a:pPr algn="just"/>
          <a:r>
            <a:rPr lang="it-IT" dirty="0">
              <a:solidFill>
                <a:schemeClr val="tx1"/>
              </a:solidFill>
            </a:rPr>
            <a:t>Disturbo depressivo persistente (distimia)</a:t>
          </a:r>
        </a:p>
      </dgm:t>
    </dgm:pt>
    <dgm:pt modelId="{E77B8F77-D651-4612-A7E3-4131F7F0E81C}" type="parTrans" cxnId="{43B1D3C5-E778-4463-BAC8-B17B889DC2E1}">
      <dgm:prSet/>
      <dgm:spPr/>
      <dgm:t>
        <a:bodyPr/>
        <a:lstStyle/>
        <a:p>
          <a:endParaRPr lang="it-IT"/>
        </a:p>
      </dgm:t>
    </dgm:pt>
    <dgm:pt modelId="{29420B72-E381-4871-BF78-3CE25B8E5B12}" type="sibTrans" cxnId="{43B1D3C5-E778-4463-BAC8-B17B889DC2E1}">
      <dgm:prSet/>
      <dgm:spPr/>
      <dgm:t>
        <a:bodyPr/>
        <a:lstStyle/>
        <a:p>
          <a:endParaRPr lang="it-IT"/>
        </a:p>
      </dgm:t>
    </dgm:pt>
    <dgm:pt modelId="{88AC581C-E2D2-4770-90D4-E5B9F7956F75}">
      <dgm:prSet phldrT="[Testo]"/>
      <dgm:spPr>
        <a:solidFill>
          <a:schemeClr val="bg1">
            <a:lumMod val="75000"/>
          </a:schemeClr>
        </a:solidFill>
      </dgm:spPr>
      <dgm:t>
        <a:bodyPr/>
        <a:lstStyle/>
        <a:p>
          <a:pPr algn="just"/>
          <a:r>
            <a:rPr lang="it-IT" dirty="0">
              <a:solidFill>
                <a:schemeClr val="tx1"/>
              </a:solidFill>
            </a:rPr>
            <a:t>Disturbo depressivo maggiore</a:t>
          </a:r>
        </a:p>
      </dgm:t>
    </dgm:pt>
    <dgm:pt modelId="{CF1CAD04-5353-4299-A786-6F1F986DF7CE}" type="parTrans" cxnId="{1FC43D0A-A0DB-439B-9A41-68AA322468DD}">
      <dgm:prSet/>
      <dgm:spPr/>
      <dgm:t>
        <a:bodyPr/>
        <a:lstStyle/>
        <a:p>
          <a:endParaRPr lang="it-IT"/>
        </a:p>
      </dgm:t>
    </dgm:pt>
    <dgm:pt modelId="{6959E535-8BF0-4F1F-83DA-4AE79F373131}" type="sibTrans" cxnId="{1FC43D0A-A0DB-439B-9A41-68AA322468DD}">
      <dgm:prSet/>
      <dgm:spPr/>
      <dgm:t>
        <a:bodyPr/>
        <a:lstStyle/>
        <a:p>
          <a:endParaRPr lang="it-IT"/>
        </a:p>
      </dgm:t>
    </dgm:pt>
    <dgm:pt modelId="{A88D3DEF-98E4-46F7-9C18-9CBF6BF6C540}">
      <dgm:prSet phldrT="[Testo]" custT="1"/>
      <dgm:spPr>
        <a:solidFill>
          <a:schemeClr val="bg1">
            <a:lumMod val="65000"/>
          </a:schemeClr>
        </a:solidFill>
      </dgm:spPr>
      <dgm:t>
        <a:bodyPr/>
        <a:lstStyle/>
        <a:p>
          <a:pPr algn="just"/>
          <a:r>
            <a:rPr lang="it-IT" sz="2200" dirty="0">
              <a:solidFill>
                <a:schemeClr val="tx1"/>
              </a:solidFill>
            </a:rPr>
            <a:t>Disturbo disforico premestruale</a:t>
          </a:r>
        </a:p>
      </dgm:t>
    </dgm:pt>
    <dgm:pt modelId="{65DB8167-F24F-45FB-8F49-C9E9F55AC4B4}" type="parTrans" cxnId="{922E7AA3-A891-4440-932F-0BF47A418620}">
      <dgm:prSet/>
      <dgm:spPr/>
      <dgm:t>
        <a:bodyPr/>
        <a:lstStyle/>
        <a:p>
          <a:endParaRPr lang="it-IT"/>
        </a:p>
      </dgm:t>
    </dgm:pt>
    <dgm:pt modelId="{269BAD4E-3360-4A1A-BEB6-ED368D67FA7C}" type="sibTrans" cxnId="{922E7AA3-A891-4440-932F-0BF47A418620}">
      <dgm:prSet/>
      <dgm:spPr/>
      <dgm:t>
        <a:bodyPr/>
        <a:lstStyle/>
        <a:p>
          <a:endParaRPr lang="it-IT"/>
        </a:p>
      </dgm:t>
    </dgm:pt>
    <dgm:pt modelId="{1C304183-4518-48B0-AB70-A5168FECEA39}">
      <dgm:prSet phldrT="[Testo]" custT="1"/>
      <dgm:spPr>
        <a:solidFill>
          <a:schemeClr val="bg1">
            <a:lumMod val="65000"/>
          </a:schemeClr>
        </a:solidFill>
      </dgm:spPr>
      <dgm:t>
        <a:bodyPr/>
        <a:lstStyle/>
        <a:p>
          <a:pPr algn="just"/>
          <a:r>
            <a:rPr lang="it-IT" sz="2200" dirty="0">
              <a:solidFill>
                <a:schemeClr val="tx1"/>
              </a:solidFill>
            </a:rPr>
            <a:t>Disturbo depressivo indotto da sostanze/farmaci</a:t>
          </a:r>
        </a:p>
      </dgm:t>
    </dgm:pt>
    <dgm:pt modelId="{B8CEEBCD-A078-4414-8B66-706F932F025F}" type="parTrans" cxnId="{EFA43774-254F-4232-AF2D-30D0BA48C65E}">
      <dgm:prSet/>
      <dgm:spPr/>
      <dgm:t>
        <a:bodyPr/>
        <a:lstStyle/>
        <a:p>
          <a:endParaRPr lang="it-IT"/>
        </a:p>
      </dgm:t>
    </dgm:pt>
    <dgm:pt modelId="{1296F483-0C74-480A-B2BD-AF50A855F945}" type="sibTrans" cxnId="{EFA43774-254F-4232-AF2D-30D0BA48C65E}">
      <dgm:prSet/>
      <dgm:spPr/>
      <dgm:t>
        <a:bodyPr/>
        <a:lstStyle/>
        <a:p>
          <a:endParaRPr lang="it-IT"/>
        </a:p>
      </dgm:t>
    </dgm:pt>
    <dgm:pt modelId="{636AA444-56AE-40EF-A09A-05298B5BE8F3}">
      <dgm:prSet phldrT="[Testo]" custT="1"/>
      <dgm:spPr>
        <a:solidFill>
          <a:schemeClr val="bg1">
            <a:lumMod val="65000"/>
          </a:schemeClr>
        </a:solidFill>
      </dgm:spPr>
      <dgm:t>
        <a:bodyPr/>
        <a:lstStyle/>
        <a:p>
          <a:pPr algn="just"/>
          <a:r>
            <a:rPr lang="it-IT" sz="2200" dirty="0">
              <a:solidFill>
                <a:schemeClr val="tx1"/>
              </a:solidFill>
            </a:rPr>
            <a:t>Disturbo depressivo indotto da altra condizione medica</a:t>
          </a:r>
        </a:p>
      </dgm:t>
    </dgm:pt>
    <dgm:pt modelId="{62C75DBD-6991-4534-8F32-250D9F9BAA92}" type="parTrans" cxnId="{1793AC56-0F9C-4AC4-A045-4E1A4E7BE93B}">
      <dgm:prSet/>
      <dgm:spPr/>
      <dgm:t>
        <a:bodyPr/>
        <a:lstStyle/>
        <a:p>
          <a:endParaRPr lang="it-IT"/>
        </a:p>
      </dgm:t>
    </dgm:pt>
    <dgm:pt modelId="{93565656-A997-43C5-A08F-424AF666B6E6}" type="sibTrans" cxnId="{1793AC56-0F9C-4AC4-A045-4E1A4E7BE93B}">
      <dgm:prSet/>
      <dgm:spPr/>
      <dgm:t>
        <a:bodyPr/>
        <a:lstStyle/>
        <a:p>
          <a:endParaRPr lang="it-IT"/>
        </a:p>
      </dgm:t>
    </dgm:pt>
    <dgm:pt modelId="{7A9875C3-5444-479D-BEB6-5D28A02C5401}">
      <dgm:prSet phldrT="[Testo]" custT="1"/>
      <dgm:spPr>
        <a:solidFill>
          <a:schemeClr val="bg1">
            <a:lumMod val="50000"/>
          </a:schemeClr>
        </a:solidFill>
      </dgm:spPr>
      <dgm:t>
        <a:bodyPr/>
        <a:lstStyle/>
        <a:p>
          <a:pPr algn="just"/>
          <a:r>
            <a:rPr lang="it-IT" sz="2200" dirty="0">
              <a:solidFill>
                <a:schemeClr val="tx1"/>
              </a:solidFill>
            </a:rPr>
            <a:t>Distimia  e (Ciclotimia)</a:t>
          </a:r>
        </a:p>
      </dgm:t>
    </dgm:pt>
    <dgm:pt modelId="{A3FC9F40-C489-492A-9669-054C0EF218B6}" type="parTrans" cxnId="{C5268E23-C9E0-4010-9F91-4176B76E1C5E}">
      <dgm:prSet/>
      <dgm:spPr/>
      <dgm:t>
        <a:bodyPr/>
        <a:lstStyle/>
        <a:p>
          <a:endParaRPr lang="it-IT"/>
        </a:p>
      </dgm:t>
    </dgm:pt>
    <dgm:pt modelId="{70DA4A45-09C6-4B99-9EB1-DD988D90EF4B}" type="sibTrans" cxnId="{C5268E23-C9E0-4010-9F91-4176B76E1C5E}">
      <dgm:prSet/>
      <dgm:spPr/>
      <dgm:t>
        <a:bodyPr/>
        <a:lstStyle/>
        <a:p>
          <a:endParaRPr lang="it-IT"/>
        </a:p>
      </dgm:t>
    </dgm:pt>
    <dgm:pt modelId="{0FEE4A88-6A98-4950-BEBC-A14698D9632D}">
      <dgm:prSet phldrT="[Testo]" custT="1"/>
      <dgm:spPr>
        <a:solidFill>
          <a:schemeClr val="bg1">
            <a:lumMod val="50000"/>
          </a:schemeClr>
        </a:solidFill>
      </dgm:spPr>
      <dgm:t>
        <a:bodyPr/>
        <a:lstStyle/>
        <a:p>
          <a:pPr algn="just"/>
          <a:r>
            <a:rPr lang="it-IT" sz="2200" dirty="0">
              <a:solidFill>
                <a:schemeClr val="tx1"/>
              </a:solidFill>
            </a:rPr>
            <a:t>che include anche Disturbo depressivo maggiore</a:t>
          </a:r>
        </a:p>
      </dgm:t>
    </dgm:pt>
    <dgm:pt modelId="{57955A71-63EC-4E3A-9AE6-ABE5AF27F816}" type="parTrans" cxnId="{B1DA1A39-41AE-4318-A4E0-C3A5ED01A907}">
      <dgm:prSet/>
      <dgm:spPr/>
      <dgm:t>
        <a:bodyPr/>
        <a:lstStyle/>
        <a:p>
          <a:endParaRPr lang="it-IT"/>
        </a:p>
      </dgm:t>
    </dgm:pt>
    <dgm:pt modelId="{7F612D25-804F-413E-AB9C-C2906A155E13}" type="sibTrans" cxnId="{B1DA1A39-41AE-4318-A4E0-C3A5ED01A907}">
      <dgm:prSet/>
      <dgm:spPr/>
      <dgm:t>
        <a:bodyPr/>
        <a:lstStyle/>
        <a:p>
          <a:endParaRPr lang="it-IT"/>
        </a:p>
      </dgm:t>
    </dgm:pt>
    <dgm:pt modelId="{CF7B30D6-32AC-44D0-9F03-B56A9EE44ADC}">
      <dgm:prSet phldrT="[Testo]" custT="1"/>
      <dgm:spPr>
        <a:solidFill>
          <a:schemeClr val="bg1">
            <a:lumMod val="50000"/>
          </a:schemeClr>
        </a:solidFill>
      </dgm:spPr>
      <dgm:t>
        <a:bodyPr/>
        <a:lstStyle/>
        <a:p>
          <a:pPr algn="just"/>
          <a:r>
            <a:rPr lang="it-IT" sz="2200" dirty="0">
              <a:solidFill>
                <a:schemeClr val="tx1"/>
              </a:solidFill>
            </a:rPr>
            <a:t>(Sindromi affettive bipolari)</a:t>
          </a:r>
        </a:p>
      </dgm:t>
    </dgm:pt>
    <dgm:pt modelId="{CC4EBF88-F18D-4B72-A67F-6FDF719B0B01}" type="parTrans" cxnId="{34D1D52B-2D1E-464E-BBBB-0C93564B13BA}">
      <dgm:prSet/>
      <dgm:spPr/>
      <dgm:t>
        <a:bodyPr/>
        <a:lstStyle/>
        <a:p>
          <a:endParaRPr lang="it-IT"/>
        </a:p>
      </dgm:t>
    </dgm:pt>
    <dgm:pt modelId="{781C6D6B-119B-4FF6-8665-897B16F756AA}" type="sibTrans" cxnId="{34D1D52B-2D1E-464E-BBBB-0C93564B13BA}">
      <dgm:prSet/>
      <dgm:spPr/>
      <dgm:t>
        <a:bodyPr/>
        <a:lstStyle/>
        <a:p>
          <a:endParaRPr lang="it-IT"/>
        </a:p>
      </dgm:t>
    </dgm:pt>
    <dgm:pt modelId="{27064B70-8B1C-4A9E-87A4-2811E83D67C0}" type="pres">
      <dgm:prSet presAssocID="{D2060477-318E-4C0B-B528-C55A2628AA28}" presName="linearFlow" presStyleCnt="0">
        <dgm:presLayoutVars>
          <dgm:dir/>
          <dgm:animLvl val="lvl"/>
          <dgm:resizeHandles/>
        </dgm:presLayoutVars>
      </dgm:prSet>
      <dgm:spPr/>
    </dgm:pt>
    <dgm:pt modelId="{91F6B371-3489-4DC4-8E04-07361EFDCC70}" type="pres">
      <dgm:prSet presAssocID="{0F90B976-3B5A-46F6-A0CA-3AE3E50C0EC6}" presName="compositeNode" presStyleCnt="0">
        <dgm:presLayoutVars>
          <dgm:bulletEnabled val="1"/>
        </dgm:presLayoutVars>
      </dgm:prSet>
      <dgm:spPr/>
    </dgm:pt>
    <dgm:pt modelId="{49D32EA6-DAD5-46D6-B771-92FFD5515E70}" type="pres">
      <dgm:prSet presAssocID="{0F90B976-3B5A-46F6-A0CA-3AE3E50C0EC6}" presName="image" presStyleLbl="fgImgPlace1" presStyleIdx="0" presStyleCnt="3"/>
      <dgm:spPr>
        <a:solidFill>
          <a:schemeClr val="bg1">
            <a:lumMod val="85000"/>
            <a:alpha val="90000"/>
          </a:schemeClr>
        </a:solidFill>
      </dgm:spPr>
    </dgm:pt>
    <dgm:pt modelId="{B840AE43-A570-4F72-AF6F-4BF0CFC74FCB}" type="pres">
      <dgm:prSet presAssocID="{0F90B976-3B5A-46F6-A0CA-3AE3E50C0EC6}" presName="childNode" presStyleLbl="node1" presStyleIdx="0" presStyleCnt="3">
        <dgm:presLayoutVars>
          <dgm:bulletEnabled val="1"/>
        </dgm:presLayoutVars>
      </dgm:prSet>
      <dgm:spPr/>
    </dgm:pt>
    <dgm:pt modelId="{670FF5E8-C055-45F2-BC7E-DEFDF8134C2A}" type="pres">
      <dgm:prSet presAssocID="{0F90B976-3B5A-46F6-A0CA-3AE3E50C0EC6}" presName="parentNode" presStyleLbl="revTx" presStyleIdx="0" presStyleCnt="3">
        <dgm:presLayoutVars>
          <dgm:chMax val="0"/>
          <dgm:bulletEnabled val="1"/>
        </dgm:presLayoutVars>
      </dgm:prSet>
      <dgm:spPr/>
    </dgm:pt>
    <dgm:pt modelId="{E56B564F-8889-4567-9AFB-991AE9F80A40}" type="pres">
      <dgm:prSet presAssocID="{5EAF7B01-546D-4EB0-B0C3-01D7632D0E1F}" presName="sibTrans" presStyleCnt="0"/>
      <dgm:spPr/>
    </dgm:pt>
    <dgm:pt modelId="{400EB1CA-4C39-4E82-9C13-33F0004A586D}" type="pres">
      <dgm:prSet presAssocID="{E2B15B02-D194-44B1-8A16-1A05712AFDA7}" presName="compositeNode" presStyleCnt="0">
        <dgm:presLayoutVars>
          <dgm:bulletEnabled val="1"/>
        </dgm:presLayoutVars>
      </dgm:prSet>
      <dgm:spPr/>
    </dgm:pt>
    <dgm:pt modelId="{4EF4AB87-7E45-4A4F-BC36-7CC719CA9C30}" type="pres">
      <dgm:prSet presAssocID="{E2B15B02-D194-44B1-8A16-1A05712AFDA7}" presName="image" presStyleLbl="fgImgPlace1" presStyleIdx="1" presStyleCnt="3"/>
      <dgm:spPr>
        <a:solidFill>
          <a:schemeClr val="tx1">
            <a:lumMod val="50000"/>
            <a:lumOff val="50000"/>
            <a:alpha val="70000"/>
          </a:schemeClr>
        </a:solidFill>
      </dgm:spPr>
    </dgm:pt>
    <dgm:pt modelId="{6A8EF535-243D-4D24-A9F3-89ED3712EF73}" type="pres">
      <dgm:prSet presAssocID="{E2B15B02-D194-44B1-8A16-1A05712AFDA7}" presName="childNode" presStyleLbl="node1" presStyleIdx="1" presStyleCnt="3">
        <dgm:presLayoutVars>
          <dgm:bulletEnabled val="1"/>
        </dgm:presLayoutVars>
      </dgm:prSet>
      <dgm:spPr/>
    </dgm:pt>
    <dgm:pt modelId="{BEF8C5FA-6103-4066-B699-AD40F852AA56}" type="pres">
      <dgm:prSet presAssocID="{E2B15B02-D194-44B1-8A16-1A05712AFDA7}" presName="parentNode" presStyleLbl="revTx" presStyleIdx="1" presStyleCnt="3">
        <dgm:presLayoutVars>
          <dgm:chMax val="0"/>
          <dgm:bulletEnabled val="1"/>
        </dgm:presLayoutVars>
      </dgm:prSet>
      <dgm:spPr/>
    </dgm:pt>
    <dgm:pt modelId="{DFFEB9D5-8B0B-4646-B47F-455EB6EB3AF2}" type="pres">
      <dgm:prSet presAssocID="{21983D78-5F28-41EF-807A-6E3D17AB1514}" presName="sibTrans" presStyleCnt="0"/>
      <dgm:spPr/>
    </dgm:pt>
    <dgm:pt modelId="{447DCC70-456E-421D-8305-4694F50EB9E8}" type="pres">
      <dgm:prSet presAssocID="{A2A9AC43-2827-4CC0-836B-A7DCC85F384F}" presName="compositeNode" presStyleCnt="0">
        <dgm:presLayoutVars>
          <dgm:bulletEnabled val="1"/>
        </dgm:presLayoutVars>
      </dgm:prSet>
      <dgm:spPr/>
    </dgm:pt>
    <dgm:pt modelId="{196C7699-F050-4B14-9878-466BA044435E}" type="pres">
      <dgm:prSet presAssocID="{A2A9AC43-2827-4CC0-836B-A7DCC85F384F}" presName="image" presStyleLbl="fgImgPlace1" presStyleIdx="2" presStyleCnt="3"/>
      <dgm:spPr>
        <a:solidFill>
          <a:schemeClr val="tx1">
            <a:alpha val="50000"/>
          </a:schemeClr>
        </a:solidFill>
      </dgm:spPr>
    </dgm:pt>
    <dgm:pt modelId="{C05648C3-48D9-4978-9C8F-BB4436ADDA6E}" type="pres">
      <dgm:prSet presAssocID="{A2A9AC43-2827-4CC0-836B-A7DCC85F384F}" presName="childNode" presStyleLbl="node1" presStyleIdx="2" presStyleCnt="3" custLinFactNeighborX="-1255" custLinFactNeighborY="293">
        <dgm:presLayoutVars>
          <dgm:bulletEnabled val="1"/>
        </dgm:presLayoutVars>
      </dgm:prSet>
      <dgm:spPr/>
    </dgm:pt>
    <dgm:pt modelId="{32E0D454-8327-470C-9FF0-24EC30A42410}" type="pres">
      <dgm:prSet presAssocID="{A2A9AC43-2827-4CC0-836B-A7DCC85F384F}" presName="parentNode" presStyleLbl="revTx" presStyleIdx="2" presStyleCnt="3">
        <dgm:presLayoutVars>
          <dgm:chMax val="0"/>
          <dgm:bulletEnabled val="1"/>
        </dgm:presLayoutVars>
      </dgm:prSet>
      <dgm:spPr/>
    </dgm:pt>
  </dgm:ptLst>
  <dgm:cxnLst>
    <dgm:cxn modelId="{8193ED00-928D-40A6-A4C9-B48EE9422A8D}" type="presOf" srcId="{629BAE0A-8D97-428F-B9AA-50114279F7DB}" destId="{C05648C3-48D9-4978-9C8F-BB4436ADDA6E}" srcOrd="0" destOrd="1" presId="urn:microsoft.com/office/officeart/2005/8/layout/hList2"/>
    <dgm:cxn modelId="{B3FFF101-9E12-489A-811E-1E082EAD7B05}" type="presOf" srcId="{1C304183-4518-48B0-AB70-A5168FECEA39}" destId="{6A8EF535-243D-4D24-A9F3-89ED3712EF73}" srcOrd="0" destOrd="2" presId="urn:microsoft.com/office/officeart/2005/8/layout/hList2"/>
    <dgm:cxn modelId="{1FC43D0A-A0DB-439B-9A41-68AA322468DD}" srcId="{0F90B976-3B5A-46F6-A0CA-3AE3E50C0EC6}" destId="{88AC581C-E2D2-4770-90D4-E5B9F7956F75}" srcOrd="2" destOrd="0" parTransId="{CF1CAD04-5353-4299-A786-6F1F986DF7CE}" sibTransId="{6959E535-8BF0-4F1F-83DA-4AE79F373131}"/>
    <dgm:cxn modelId="{A1BA630B-D158-4EE4-8AEE-6B6CEED889F8}" srcId="{D2060477-318E-4C0B-B528-C55A2628AA28}" destId="{0F90B976-3B5A-46F6-A0CA-3AE3E50C0EC6}" srcOrd="0" destOrd="0" parTransId="{EE3718F3-01E3-4CF6-9DB3-2DB1D3EB3358}" sibTransId="{5EAF7B01-546D-4EB0-B0C3-01D7632D0E1F}"/>
    <dgm:cxn modelId="{8D916910-5624-42D7-A933-570EFCFD9DD4}" type="presOf" srcId="{A88D3DEF-98E4-46F7-9C18-9CBF6BF6C540}" destId="{6A8EF535-243D-4D24-A9F3-89ED3712EF73}" srcOrd="0" destOrd="1" presId="urn:microsoft.com/office/officeart/2005/8/layout/hList2"/>
    <dgm:cxn modelId="{F079831B-3331-43F5-B38F-1A77613C8B7C}" srcId="{A2A9AC43-2827-4CC0-836B-A7DCC85F384F}" destId="{364B69DC-053C-40FF-B0B4-64D9F0BE0893}" srcOrd="0" destOrd="0" parTransId="{DC8087B3-68CB-4F0F-8353-B3FBA67C8B10}" sibTransId="{D6863447-ED82-45A2-9FB4-DC2303F0D772}"/>
    <dgm:cxn modelId="{21B6CE1B-97BB-4BF4-86FA-36AEB1C85223}" type="presOf" srcId="{A2A9AC43-2827-4CC0-836B-A7DCC85F384F}" destId="{32E0D454-8327-470C-9FF0-24EC30A42410}" srcOrd="0" destOrd="0" presId="urn:microsoft.com/office/officeart/2005/8/layout/hList2"/>
    <dgm:cxn modelId="{C5268E23-C9E0-4010-9F91-4176B76E1C5E}" srcId="{A2A9AC43-2827-4CC0-836B-A7DCC85F384F}" destId="{7A9875C3-5444-479D-BEB6-5D28A02C5401}" srcOrd="3" destOrd="0" parTransId="{A3FC9F40-C489-492A-9669-054C0EF218B6}" sibTransId="{70DA4A45-09C6-4B99-9EB1-DD988D90EF4B}"/>
    <dgm:cxn modelId="{34D1D52B-2D1E-464E-BBBB-0C93564B13BA}" srcId="{A2A9AC43-2827-4CC0-836B-A7DCC85F384F}" destId="{CF7B30D6-32AC-44D0-9F03-B56A9EE44ADC}" srcOrd="4" destOrd="0" parTransId="{CC4EBF88-F18D-4B72-A67F-6FDF719B0B01}" sibTransId="{781C6D6B-119B-4FF6-8665-897B16F756AA}"/>
    <dgm:cxn modelId="{B01CD430-3BB4-4CC6-8A46-7DE2924D0025}" type="presOf" srcId="{636AA444-56AE-40EF-A09A-05298B5BE8F3}" destId="{6A8EF535-243D-4D24-A9F3-89ED3712EF73}" srcOrd="0" destOrd="3" presId="urn:microsoft.com/office/officeart/2005/8/layout/hList2"/>
    <dgm:cxn modelId="{B1DA1A39-41AE-4318-A4E0-C3A5ED01A907}" srcId="{A2A9AC43-2827-4CC0-836B-A7DCC85F384F}" destId="{0FEE4A88-6A98-4950-BEBC-A14698D9632D}" srcOrd="2" destOrd="0" parTransId="{57955A71-63EC-4E3A-9AE6-ABE5AF27F816}" sibTransId="{7F612D25-804F-413E-AB9C-C2906A155E13}"/>
    <dgm:cxn modelId="{0BDB4C3A-8C1B-407F-B103-8B9942183A86}" type="presOf" srcId="{41AF5CDC-D7FD-4943-9784-F211E2698115}" destId="{B840AE43-A570-4F72-AF6F-4BF0CFC74FCB}" srcOrd="0" destOrd="1" presId="urn:microsoft.com/office/officeart/2005/8/layout/hList2"/>
    <dgm:cxn modelId="{90ABF15D-9D15-44DF-B15C-CAA6947A2CEE}" type="presOf" srcId="{7A9875C3-5444-479D-BEB6-5D28A02C5401}" destId="{C05648C3-48D9-4978-9C8F-BB4436ADDA6E}" srcOrd="0" destOrd="3" presId="urn:microsoft.com/office/officeart/2005/8/layout/hList2"/>
    <dgm:cxn modelId="{3138106E-83A8-4E12-868B-7353C7D69951}" srcId="{D2060477-318E-4C0B-B528-C55A2628AA28}" destId="{E2B15B02-D194-44B1-8A16-1A05712AFDA7}" srcOrd="1" destOrd="0" parTransId="{48937C62-3127-4423-BD33-34D839F4DC3A}" sibTransId="{21983D78-5F28-41EF-807A-6E3D17AB1514}"/>
    <dgm:cxn modelId="{A9532A73-1745-44A1-B5D1-42A7F419720A}" type="presOf" srcId="{0FEE4A88-6A98-4950-BEBC-A14698D9632D}" destId="{C05648C3-48D9-4978-9C8F-BB4436ADDA6E}" srcOrd="0" destOrd="2" presId="urn:microsoft.com/office/officeart/2005/8/layout/hList2"/>
    <dgm:cxn modelId="{EFA43774-254F-4232-AF2D-30D0BA48C65E}" srcId="{E2B15B02-D194-44B1-8A16-1A05712AFDA7}" destId="{1C304183-4518-48B0-AB70-A5168FECEA39}" srcOrd="2" destOrd="0" parTransId="{B8CEEBCD-A078-4414-8B66-706F932F025F}" sibTransId="{1296F483-0C74-480A-B2BD-AF50A855F945}"/>
    <dgm:cxn modelId="{7D1EFB54-18ED-41DA-B947-C42B6B3F7EA6}" type="presOf" srcId="{D2060477-318E-4C0B-B528-C55A2628AA28}" destId="{27064B70-8B1C-4A9E-87A4-2811E83D67C0}" srcOrd="0" destOrd="0" presId="urn:microsoft.com/office/officeart/2005/8/layout/hList2"/>
    <dgm:cxn modelId="{1793AC56-0F9C-4AC4-A045-4E1A4E7BE93B}" srcId="{E2B15B02-D194-44B1-8A16-1A05712AFDA7}" destId="{636AA444-56AE-40EF-A09A-05298B5BE8F3}" srcOrd="3" destOrd="0" parTransId="{62C75DBD-6991-4534-8F32-250D9F9BAA92}" sibTransId="{93565656-A997-43C5-A08F-424AF666B6E6}"/>
    <dgm:cxn modelId="{6475C77F-0B0D-4E7E-9317-3F9CE3E7DE2C}" srcId="{D2060477-318E-4C0B-B528-C55A2628AA28}" destId="{A2A9AC43-2827-4CC0-836B-A7DCC85F384F}" srcOrd="2" destOrd="0" parTransId="{95867F48-14D5-46D5-83D9-099C74D88D53}" sibTransId="{E2DE19D0-5AB7-4C3F-A8E8-5FF913F20B69}"/>
    <dgm:cxn modelId="{FD8C978D-AF3B-490F-ADBB-7AA5FAD97C21}" type="presOf" srcId="{663DA82D-BC2A-452A-AFD5-090A3109C48D}" destId="{B840AE43-A570-4F72-AF6F-4BF0CFC74FCB}" srcOrd="0" destOrd="0" presId="urn:microsoft.com/office/officeart/2005/8/layout/hList2"/>
    <dgm:cxn modelId="{BB109791-587F-4151-BBA7-2A1BBFFB2DD3}" srcId="{E2B15B02-D194-44B1-8A16-1A05712AFDA7}" destId="{6A2C5785-5F15-4930-98F5-1A72FCADB89B}" srcOrd="0" destOrd="0" parTransId="{E6E5FD45-2AEF-4B06-BEB0-9D8AC9D5325B}" sibTransId="{2DF33BBA-6F60-4BF5-849D-6E4F63AFA379}"/>
    <dgm:cxn modelId="{922E7AA3-A891-4440-932F-0BF47A418620}" srcId="{E2B15B02-D194-44B1-8A16-1A05712AFDA7}" destId="{A88D3DEF-98E4-46F7-9C18-9CBF6BF6C540}" srcOrd="1" destOrd="0" parTransId="{65DB8167-F24F-45FB-8F49-C9E9F55AC4B4}" sibTransId="{269BAD4E-3360-4A1A-BEB6-ED368D67FA7C}"/>
    <dgm:cxn modelId="{43B1D3C5-E778-4463-BAC8-B17B889DC2E1}" srcId="{0F90B976-3B5A-46F6-A0CA-3AE3E50C0EC6}" destId="{41AF5CDC-D7FD-4943-9784-F211E2698115}" srcOrd="1" destOrd="0" parTransId="{E77B8F77-D651-4612-A7E3-4131F7F0E81C}" sibTransId="{29420B72-E381-4871-BF78-3CE25B8E5B12}"/>
    <dgm:cxn modelId="{F968A6CA-4D0C-41B2-B4B3-A18613F87F5C}" type="presOf" srcId="{0F90B976-3B5A-46F6-A0CA-3AE3E50C0EC6}" destId="{670FF5E8-C055-45F2-BC7E-DEFDF8134C2A}" srcOrd="0" destOrd="0" presId="urn:microsoft.com/office/officeart/2005/8/layout/hList2"/>
    <dgm:cxn modelId="{50F086CB-31FE-4224-99C0-2A7C5724F753}" type="presOf" srcId="{364B69DC-053C-40FF-B0B4-64D9F0BE0893}" destId="{C05648C3-48D9-4978-9C8F-BB4436ADDA6E}" srcOrd="0" destOrd="0" presId="urn:microsoft.com/office/officeart/2005/8/layout/hList2"/>
    <dgm:cxn modelId="{2FEB8ACD-9365-4F93-9151-6ABDF17B9F66}" type="presOf" srcId="{88AC581C-E2D2-4770-90D4-E5B9F7956F75}" destId="{B840AE43-A570-4F72-AF6F-4BF0CFC74FCB}" srcOrd="0" destOrd="2" presId="urn:microsoft.com/office/officeart/2005/8/layout/hList2"/>
    <dgm:cxn modelId="{BB3C74D1-AB9A-4BEA-8D63-ACA0106DACEF}" type="presOf" srcId="{6A2C5785-5F15-4930-98F5-1A72FCADB89B}" destId="{6A8EF535-243D-4D24-A9F3-89ED3712EF73}" srcOrd="0" destOrd="0" presId="urn:microsoft.com/office/officeart/2005/8/layout/hList2"/>
    <dgm:cxn modelId="{E37660EB-9528-4CEB-B673-927FA49E8493}" type="presOf" srcId="{CF7B30D6-32AC-44D0-9F03-B56A9EE44ADC}" destId="{C05648C3-48D9-4978-9C8F-BB4436ADDA6E}" srcOrd="0" destOrd="4" presId="urn:microsoft.com/office/officeart/2005/8/layout/hList2"/>
    <dgm:cxn modelId="{965EE9FC-969C-4E60-9D4B-9169D5D0D9CC}" type="presOf" srcId="{E2B15B02-D194-44B1-8A16-1A05712AFDA7}" destId="{BEF8C5FA-6103-4066-B699-AD40F852AA56}" srcOrd="0" destOrd="0" presId="urn:microsoft.com/office/officeart/2005/8/layout/hList2"/>
    <dgm:cxn modelId="{95DE85FE-C148-4788-AB9F-1535CD780105}" srcId="{0F90B976-3B5A-46F6-A0CA-3AE3E50C0EC6}" destId="{663DA82D-BC2A-452A-AFD5-090A3109C48D}" srcOrd="0" destOrd="0" parTransId="{624DFCD5-02BD-4C89-AED7-D8B13D0C744D}" sibTransId="{A07E5E13-48E7-4583-8DED-CC14A425E631}"/>
    <dgm:cxn modelId="{F953C5FE-2D6A-48C4-984C-2C2626883090}" srcId="{A2A9AC43-2827-4CC0-836B-A7DCC85F384F}" destId="{629BAE0A-8D97-428F-B9AA-50114279F7DB}" srcOrd="1" destOrd="0" parTransId="{32038966-BDFA-4AFA-A62C-080EE47EC210}" sibTransId="{4307EF1E-ADB0-4BE8-BC33-AAA72F120827}"/>
    <dgm:cxn modelId="{BDD9EFFC-1061-45D2-8506-4B1DE2ECFD8C}" type="presParOf" srcId="{27064B70-8B1C-4A9E-87A4-2811E83D67C0}" destId="{91F6B371-3489-4DC4-8E04-07361EFDCC70}" srcOrd="0" destOrd="0" presId="urn:microsoft.com/office/officeart/2005/8/layout/hList2"/>
    <dgm:cxn modelId="{D93EF835-1EB0-497F-84AA-CE85AEBBF2FE}" type="presParOf" srcId="{91F6B371-3489-4DC4-8E04-07361EFDCC70}" destId="{49D32EA6-DAD5-46D6-B771-92FFD5515E70}" srcOrd="0" destOrd="0" presId="urn:microsoft.com/office/officeart/2005/8/layout/hList2"/>
    <dgm:cxn modelId="{39427D63-3170-4EA6-B7F4-A887C1204FA3}" type="presParOf" srcId="{91F6B371-3489-4DC4-8E04-07361EFDCC70}" destId="{B840AE43-A570-4F72-AF6F-4BF0CFC74FCB}" srcOrd="1" destOrd="0" presId="urn:microsoft.com/office/officeart/2005/8/layout/hList2"/>
    <dgm:cxn modelId="{0BFDDB30-7B50-4B2C-AFAC-5AFB566BF6C0}" type="presParOf" srcId="{91F6B371-3489-4DC4-8E04-07361EFDCC70}" destId="{670FF5E8-C055-45F2-BC7E-DEFDF8134C2A}" srcOrd="2" destOrd="0" presId="urn:microsoft.com/office/officeart/2005/8/layout/hList2"/>
    <dgm:cxn modelId="{38054EBE-2AC7-4346-99B3-399941F15984}" type="presParOf" srcId="{27064B70-8B1C-4A9E-87A4-2811E83D67C0}" destId="{E56B564F-8889-4567-9AFB-991AE9F80A40}" srcOrd="1" destOrd="0" presId="urn:microsoft.com/office/officeart/2005/8/layout/hList2"/>
    <dgm:cxn modelId="{AE5BF632-B890-419A-AF4D-D7435F093270}" type="presParOf" srcId="{27064B70-8B1C-4A9E-87A4-2811E83D67C0}" destId="{400EB1CA-4C39-4E82-9C13-33F0004A586D}" srcOrd="2" destOrd="0" presId="urn:microsoft.com/office/officeart/2005/8/layout/hList2"/>
    <dgm:cxn modelId="{E5E620A5-D434-4F25-B463-A5E7D4D1B03C}" type="presParOf" srcId="{400EB1CA-4C39-4E82-9C13-33F0004A586D}" destId="{4EF4AB87-7E45-4A4F-BC36-7CC719CA9C30}" srcOrd="0" destOrd="0" presId="urn:microsoft.com/office/officeart/2005/8/layout/hList2"/>
    <dgm:cxn modelId="{FC743530-FF5D-4DEC-9B6B-5473BA5CE516}" type="presParOf" srcId="{400EB1CA-4C39-4E82-9C13-33F0004A586D}" destId="{6A8EF535-243D-4D24-A9F3-89ED3712EF73}" srcOrd="1" destOrd="0" presId="urn:microsoft.com/office/officeart/2005/8/layout/hList2"/>
    <dgm:cxn modelId="{F0F51718-ECDB-4A64-9CDB-DC39849609A7}" type="presParOf" srcId="{400EB1CA-4C39-4E82-9C13-33F0004A586D}" destId="{BEF8C5FA-6103-4066-B699-AD40F852AA56}" srcOrd="2" destOrd="0" presId="urn:microsoft.com/office/officeart/2005/8/layout/hList2"/>
    <dgm:cxn modelId="{223586C9-5CDF-4960-84DE-05BAFDFDCD3B}" type="presParOf" srcId="{27064B70-8B1C-4A9E-87A4-2811E83D67C0}" destId="{DFFEB9D5-8B0B-4646-B47F-455EB6EB3AF2}" srcOrd="3" destOrd="0" presId="urn:microsoft.com/office/officeart/2005/8/layout/hList2"/>
    <dgm:cxn modelId="{584E87FB-6303-46D0-B640-A354EADD6BA8}" type="presParOf" srcId="{27064B70-8B1C-4A9E-87A4-2811E83D67C0}" destId="{447DCC70-456E-421D-8305-4694F50EB9E8}" srcOrd="4" destOrd="0" presId="urn:microsoft.com/office/officeart/2005/8/layout/hList2"/>
    <dgm:cxn modelId="{269AEA82-CBEA-4A13-B8DD-4BBFB7184FE4}" type="presParOf" srcId="{447DCC70-456E-421D-8305-4694F50EB9E8}" destId="{196C7699-F050-4B14-9878-466BA044435E}" srcOrd="0" destOrd="0" presId="urn:microsoft.com/office/officeart/2005/8/layout/hList2"/>
    <dgm:cxn modelId="{7BC09A46-FE4E-4F83-ABD5-CBEABB801645}" type="presParOf" srcId="{447DCC70-456E-421D-8305-4694F50EB9E8}" destId="{C05648C3-48D9-4978-9C8F-BB4436ADDA6E}" srcOrd="1" destOrd="0" presId="urn:microsoft.com/office/officeart/2005/8/layout/hList2"/>
    <dgm:cxn modelId="{C5FD86DF-86D0-43BB-98E6-03ABC008CAC3}" type="presParOf" srcId="{447DCC70-456E-421D-8305-4694F50EB9E8}" destId="{32E0D454-8327-470C-9FF0-24EC30A42410}" srcOrd="2" destOrd="0" presId="urn:microsoft.com/office/officeart/2005/8/layout/hList2"/>
  </dgm:cxnLst>
  <dgm:bg>
    <a:solidFill>
      <a:srgbClr val="FFFF0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2060477-318E-4C0B-B528-C55A2628AA28}" type="doc">
      <dgm:prSet loTypeId="urn:microsoft.com/office/officeart/2005/8/layout/hList2" loCatId="list" qsTypeId="urn:microsoft.com/office/officeart/2005/8/quickstyle/simple4" qsCatId="simple" csTypeId="urn:microsoft.com/office/officeart/2005/8/colors/accent3_5" csCatId="accent3" phldr="1"/>
      <dgm:spPr/>
      <dgm:t>
        <a:bodyPr/>
        <a:lstStyle/>
        <a:p>
          <a:endParaRPr lang="it-IT"/>
        </a:p>
      </dgm:t>
    </dgm:pt>
    <dgm:pt modelId="{0F90B976-3B5A-46F6-A0CA-3AE3E50C0EC6}">
      <dgm:prSet phldrT="[Testo]"/>
      <dgm:spPr/>
      <dgm:t>
        <a:bodyPr/>
        <a:lstStyle/>
        <a:p>
          <a:r>
            <a:rPr lang="it-IT" dirty="0" err="1"/>
            <a:t>Disregolazione</a:t>
          </a:r>
          <a:r>
            <a:rPr lang="it-IT" dirty="0"/>
            <a:t> umore</a:t>
          </a:r>
        </a:p>
      </dgm:t>
    </dgm:pt>
    <dgm:pt modelId="{EE3718F3-01E3-4CF6-9DB3-2DB1D3EB3358}" type="parTrans" cxnId="{A1BA630B-D158-4EE4-8AEE-6B6CEED889F8}">
      <dgm:prSet/>
      <dgm:spPr/>
      <dgm:t>
        <a:bodyPr/>
        <a:lstStyle/>
        <a:p>
          <a:endParaRPr lang="it-IT"/>
        </a:p>
      </dgm:t>
    </dgm:pt>
    <dgm:pt modelId="{5EAF7B01-546D-4EB0-B0C3-01D7632D0E1F}" type="sibTrans" cxnId="{A1BA630B-D158-4EE4-8AEE-6B6CEED889F8}">
      <dgm:prSet/>
      <dgm:spPr/>
      <dgm:t>
        <a:bodyPr/>
        <a:lstStyle/>
        <a:p>
          <a:endParaRPr lang="it-IT"/>
        </a:p>
      </dgm:t>
    </dgm:pt>
    <dgm:pt modelId="{663DA82D-BC2A-452A-AFD5-090A3109C48D}">
      <dgm:prSet phldrT="[Testo]" custT="1"/>
      <dgm:spPr>
        <a:solidFill>
          <a:schemeClr val="bg1">
            <a:lumMod val="75000"/>
          </a:schemeClr>
        </a:solidFill>
      </dgm:spPr>
      <dgm:t>
        <a:bodyPr/>
        <a:lstStyle/>
        <a:p>
          <a:pPr algn="just"/>
          <a:r>
            <a:rPr lang="it-IT" sz="1400" dirty="0">
              <a:solidFill>
                <a:schemeClr val="tx1"/>
              </a:solidFill>
            </a:rPr>
            <a:t>Gravi scoppi di rabbia ricorrente (rabbia verbale e/o aggressione fisica nei confronti di persone o cose)  sproporzionate alla situazione,  ≥ 3 volte/settimana, in 2 dei 3 ambienti di vita (casa, scuola, coi coetanei), da ≥ 12 mesi  con ≤ 3 mesi senza</a:t>
          </a:r>
        </a:p>
      </dgm:t>
    </dgm:pt>
    <dgm:pt modelId="{624DFCD5-02BD-4C89-AED7-D8B13D0C744D}" type="parTrans" cxnId="{95DE85FE-C148-4788-AB9F-1535CD780105}">
      <dgm:prSet/>
      <dgm:spPr/>
      <dgm:t>
        <a:bodyPr/>
        <a:lstStyle/>
        <a:p>
          <a:endParaRPr lang="it-IT"/>
        </a:p>
      </dgm:t>
    </dgm:pt>
    <dgm:pt modelId="{A07E5E13-48E7-4583-8DED-CC14A425E631}" type="sibTrans" cxnId="{95DE85FE-C148-4788-AB9F-1535CD780105}">
      <dgm:prSet/>
      <dgm:spPr/>
      <dgm:t>
        <a:bodyPr/>
        <a:lstStyle/>
        <a:p>
          <a:endParaRPr lang="it-IT"/>
        </a:p>
      </dgm:t>
    </dgm:pt>
    <dgm:pt modelId="{E2B15B02-D194-44B1-8A16-1A05712AFDA7}">
      <dgm:prSet phldrT="[Testo]"/>
      <dgm:spPr/>
      <dgm:t>
        <a:bodyPr/>
        <a:lstStyle/>
        <a:p>
          <a:r>
            <a:rPr lang="it-IT" dirty="0"/>
            <a:t>Depressione persistente</a:t>
          </a:r>
        </a:p>
      </dgm:t>
    </dgm:pt>
    <dgm:pt modelId="{48937C62-3127-4423-BD33-34D839F4DC3A}" type="parTrans" cxnId="{3138106E-83A8-4E12-868B-7353C7D69951}">
      <dgm:prSet/>
      <dgm:spPr/>
      <dgm:t>
        <a:bodyPr/>
        <a:lstStyle/>
        <a:p>
          <a:endParaRPr lang="it-IT"/>
        </a:p>
      </dgm:t>
    </dgm:pt>
    <dgm:pt modelId="{21983D78-5F28-41EF-807A-6E3D17AB1514}" type="sibTrans" cxnId="{3138106E-83A8-4E12-868B-7353C7D69951}">
      <dgm:prSet/>
      <dgm:spPr/>
      <dgm:t>
        <a:bodyPr/>
        <a:lstStyle/>
        <a:p>
          <a:endParaRPr lang="it-IT"/>
        </a:p>
      </dgm:t>
    </dgm:pt>
    <dgm:pt modelId="{6A2C5785-5F15-4930-98F5-1A72FCADB89B}">
      <dgm:prSet phldrT="[Testo]" custT="1"/>
      <dgm:spPr>
        <a:solidFill>
          <a:schemeClr val="bg1">
            <a:lumMod val="65000"/>
          </a:schemeClr>
        </a:solidFill>
      </dgm:spPr>
      <dgm:t>
        <a:bodyPr/>
        <a:lstStyle/>
        <a:p>
          <a:r>
            <a:rPr lang="it-IT" sz="1600" dirty="0">
              <a:solidFill>
                <a:schemeClr val="tx1"/>
              </a:solidFill>
            </a:rPr>
            <a:t>La distimia è uno stato d'animo depresso o irritabile persistente che dura per la maggior parte del giorno per non + di 12 mesi</a:t>
          </a:r>
        </a:p>
      </dgm:t>
    </dgm:pt>
    <dgm:pt modelId="{E6E5FD45-2AEF-4B06-BEB0-9D8AC9D5325B}" type="parTrans" cxnId="{BB109791-587F-4151-BBA7-2A1BBFFB2DD3}">
      <dgm:prSet/>
      <dgm:spPr/>
      <dgm:t>
        <a:bodyPr/>
        <a:lstStyle/>
        <a:p>
          <a:endParaRPr lang="it-IT"/>
        </a:p>
      </dgm:t>
    </dgm:pt>
    <dgm:pt modelId="{2DF33BBA-6F60-4BF5-849D-6E4F63AFA379}" type="sibTrans" cxnId="{BB109791-587F-4151-BBA7-2A1BBFFB2DD3}">
      <dgm:prSet/>
      <dgm:spPr/>
      <dgm:t>
        <a:bodyPr/>
        <a:lstStyle/>
        <a:p>
          <a:endParaRPr lang="it-IT"/>
        </a:p>
      </dgm:t>
    </dgm:pt>
    <dgm:pt modelId="{A2A9AC43-2827-4CC0-836B-A7DCC85F384F}">
      <dgm:prSet phldrT="[Testo]"/>
      <dgm:spPr/>
      <dgm:t>
        <a:bodyPr/>
        <a:lstStyle/>
        <a:p>
          <a:r>
            <a:rPr lang="it-IT" dirty="0"/>
            <a:t>Depressione maggiore</a:t>
          </a:r>
        </a:p>
      </dgm:t>
    </dgm:pt>
    <dgm:pt modelId="{95867F48-14D5-46D5-83D9-099C74D88D53}" type="parTrans" cxnId="{6475C77F-0B0D-4E7E-9317-3F9CE3E7DE2C}">
      <dgm:prSet/>
      <dgm:spPr/>
      <dgm:t>
        <a:bodyPr/>
        <a:lstStyle/>
        <a:p>
          <a:endParaRPr lang="it-IT"/>
        </a:p>
      </dgm:t>
    </dgm:pt>
    <dgm:pt modelId="{E2DE19D0-5AB7-4C3F-A8E8-5FF913F20B69}" type="sibTrans" cxnId="{6475C77F-0B0D-4E7E-9317-3F9CE3E7DE2C}">
      <dgm:prSet/>
      <dgm:spPr/>
      <dgm:t>
        <a:bodyPr/>
        <a:lstStyle/>
        <a:p>
          <a:endParaRPr lang="it-IT"/>
        </a:p>
      </dgm:t>
    </dgm:pt>
    <dgm:pt modelId="{364B69DC-053C-40FF-B0B4-64D9F0BE0893}">
      <dgm:prSet phldrT="[Testo]" custT="1"/>
      <dgm:spPr>
        <a:solidFill>
          <a:schemeClr val="bg1">
            <a:lumMod val="50000"/>
          </a:schemeClr>
        </a:solidFill>
      </dgm:spPr>
      <dgm:t>
        <a:bodyPr/>
        <a:lstStyle/>
        <a:p>
          <a:pPr algn="just"/>
          <a:r>
            <a:rPr lang="it-IT" sz="1200" dirty="0">
              <a:solidFill>
                <a:schemeClr val="tx1"/>
              </a:solidFill>
            </a:rPr>
            <a:t>Criteri presenti per la maggior parte del giorno per 2 settimane:</a:t>
          </a:r>
        </a:p>
      </dgm:t>
    </dgm:pt>
    <dgm:pt modelId="{DC8087B3-68CB-4F0F-8353-B3FBA67C8B10}" type="parTrans" cxnId="{F079831B-3331-43F5-B38F-1A77613C8B7C}">
      <dgm:prSet/>
      <dgm:spPr/>
      <dgm:t>
        <a:bodyPr/>
        <a:lstStyle/>
        <a:p>
          <a:endParaRPr lang="it-IT"/>
        </a:p>
      </dgm:t>
    </dgm:pt>
    <dgm:pt modelId="{D6863447-ED82-45A2-9FB4-DC2303F0D772}" type="sibTrans" cxnId="{F079831B-3331-43F5-B38F-1A77613C8B7C}">
      <dgm:prSet/>
      <dgm:spPr/>
      <dgm:t>
        <a:bodyPr/>
        <a:lstStyle/>
        <a:p>
          <a:endParaRPr lang="it-IT"/>
        </a:p>
      </dgm:t>
    </dgm:pt>
    <dgm:pt modelId="{67888DCF-C8E3-4A01-985A-51CF8F0ACF00}">
      <dgm:prSet custT="1"/>
      <dgm:spPr/>
      <dgm:t>
        <a:bodyPr/>
        <a:lstStyle/>
        <a:p>
          <a:pPr algn="just"/>
          <a:r>
            <a:rPr lang="it-IT" sz="1400" dirty="0">
              <a:solidFill>
                <a:schemeClr val="tx1"/>
              </a:solidFill>
            </a:rPr>
            <a:t>Scoppi di collera non coerenti con il livello di sviluppo</a:t>
          </a:r>
        </a:p>
      </dgm:t>
    </dgm:pt>
    <dgm:pt modelId="{E1287D27-4B8A-4352-89C2-AD6401D6AD67}" type="parTrans" cxnId="{35BB9A7F-5EA6-46CB-B8E8-0689DB8B9738}">
      <dgm:prSet/>
      <dgm:spPr/>
      <dgm:t>
        <a:bodyPr/>
        <a:lstStyle/>
        <a:p>
          <a:endParaRPr lang="it-IT"/>
        </a:p>
      </dgm:t>
    </dgm:pt>
    <dgm:pt modelId="{8076131D-0F3D-4F59-9C9B-ADEB2DBC6187}" type="sibTrans" cxnId="{35BB9A7F-5EA6-46CB-B8E8-0689DB8B9738}">
      <dgm:prSet/>
      <dgm:spPr/>
      <dgm:t>
        <a:bodyPr/>
        <a:lstStyle/>
        <a:p>
          <a:endParaRPr lang="it-IT"/>
        </a:p>
      </dgm:t>
    </dgm:pt>
    <dgm:pt modelId="{EE554AD3-A53D-41BC-B5AF-2C62591CD486}">
      <dgm:prSet custT="1"/>
      <dgm:spPr/>
      <dgm:t>
        <a:bodyPr/>
        <a:lstStyle/>
        <a:p>
          <a:pPr algn="just"/>
          <a:r>
            <a:rPr lang="it-IT" sz="1400" dirty="0">
              <a:solidFill>
                <a:schemeClr val="tx1"/>
              </a:solidFill>
            </a:rPr>
            <a:t>Stato d'animo irritabile, arrabbiato presente tutti i giorni per la maggior parte della giornata e osservato da altri (genitori, insegnanti, coetanei)</a:t>
          </a:r>
        </a:p>
      </dgm:t>
    </dgm:pt>
    <dgm:pt modelId="{A949E522-5942-4231-8FF6-3366BA6ABB6C}" type="parTrans" cxnId="{1981DEF0-39C0-4A82-8363-DB05CBA977C9}">
      <dgm:prSet/>
      <dgm:spPr/>
      <dgm:t>
        <a:bodyPr/>
        <a:lstStyle/>
        <a:p>
          <a:endParaRPr lang="it-IT"/>
        </a:p>
      </dgm:t>
    </dgm:pt>
    <dgm:pt modelId="{5138EED4-1567-4496-AEE0-6CF495BF8D1E}" type="sibTrans" cxnId="{1981DEF0-39C0-4A82-8363-DB05CBA977C9}">
      <dgm:prSet/>
      <dgm:spPr/>
      <dgm:t>
        <a:bodyPr/>
        <a:lstStyle/>
        <a:p>
          <a:endParaRPr lang="it-IT"/>
        </a:p>
      </dgm:t>
    </dgm:pt>
    <dgm:pt modelId="{FCA65E28-353C-4FA9-90B0-9AACA750F25D}">
      <dgm:prSet custT="1"/>
      <dgm:spPr/>
      <dgm:t>
        <a:bodyPr/>
        <a:lstStyle/>
        <a:p>
          <a:pPr algn="just"/>
          <a:r>
            <a:rPr lang="it-IT" sz="1400" dirty="0">
              <a:solidFill>
                <a:schemeClr val="tx1"/>
              </a:solidFill>
            </a:rPr>
            <a:t>I bambini devono avere tra i 6 ed 18 anni.</a:t>
          </a:r>
        </a:p>
      </dgm:t>
    </dgm:pt>
    <dgm:pt modelId="{B8132448-4877-4AB9-8DCA-C8F85B11C6FD}" type="parTrans" cxnId="{BCC7D7D9-586E-419F-AD98-8C77F47866E1}">
      <dgm:prSet/>
      <dgm:spPr/>
      <dgm:t>
        <a:bodyPr/>
        <a:lstStyle/>
        <a:p>
          <a:endParaRPr lang="it-IT"/>
        </a:p>
      </dgm:t>
    </dgm:pt>
    <dgm:pt modelId="{56788341-23B8-47A4-9E5D-F23DC4307691}" type="sibTrans" cxnId="{BCC7D7D9-586E-419F-AD98-8C77F47866E1}">
      <dgm:prSet/>
      <dgm:spPr/>
      <dgm:t>
        <a:bodyPr/>
        <a:lstStyle/>
        <a:p>
          <a:endParaRPr lang="it-IT"/>
        </a:p>
      </dgm:t>
    </dgm:pt>
    <dgm:pt modelId="{2979556B-604E-4465-B725-A486AC97C13C}">
      <dgm:prSet/>
      <dgm:spPr/>
      <dgm:t>
        <a:bodyPr/>
        <a:lstStyle/>
        <a:p>
          <a:pPr algn="l"/>
          <a:endParaRPr lang="it-IT" sz="1300" dirty="0"/>
        </a:p>
      </dgm:t>
    </dgm:pt>
    <dgm:pt modelId="{F8271943-F2DE-44C3-A3F8-2AA2CE4657EC}" type="parTrans" cxnId="{7CEEEAE1-15E3-42C7-9506-8C6E355D82FB}">
      <dgm:prSet/>
      <dgm:spPr/>
      <dgm:t>
        <a:bodyPr/>
        <a:lstStyle/>
        <a:p>
          <a:endParaRPr lang="it-IT"/>
        </a:p>
      </dgm:t>
    </dgm:pt>
    <dgm:pt modelId="{1F9BEF8A-C7D7-4CCB-8ADA-3C6893B5CA86}" type="sibTrans" cxnId="{7CEEEAE1-15E3-42C7-9506-8C6E355D82FB}">
      <dgm:prSet/>
      <dgm:spPr/>
      <dgm:t>
        <a:bodyPr/>
        <a:lstStyle/>
        <a:p>
          <a:endParaRPr lang="it-IT"/>
        </a:p>
      </dgm:t>
    </dgm:pt>
    <dgm:pt modelId="{FDC5988D-5A7E-4A02-8BF8-850F0AF0E13F}">
      <dgm:prSet custT="1"/>
      <dgm:spPr/>
      <dgm:t>
        <a:bodyPr/>
        <a:lstStyle/>
        <a:p>
          <a:pPr algn="just"/>
          <a:r>
            <a:rPr lang="it-IT" sz="1200" dirty="0">
              <a:solidFill>
                <a:schemeClr val="tx1"/>
              </a:solidFill>
            </a:rPr>
            <a:t>Stato di tristezza (in lacrime) o di irritabilità osservato da altri</a:t>
          </a:r>
        </a:p>
      </dgm:t>
    </dgm:pt>
    <dgm:pt modelId="{194BC38D-0635-452B-97CF-6F63E933139F}" type="parTrans" cxnId="{17BA4C41-C00B-4856-935F-A607A13772B4}">
      <dgm:prSet/>
      <dgm:spPr/>
      <dgm:t>
        <a:bodyPr/>
        <a:lstStyle/>
        <a:p>
          <a:endParaRPr lang="it-IT"/>
        </a:p>
      </dgm:t>
    </dgm:pt>
    <dgm:pt modelId="{FAFA8A0D-80BD-45C1-9D74-2552C3F84CD7}" type="sibTrans" cxnId="{17BA4C41-C00B-4856-935F-A607A13772B4}">
      <dgm:prSet/>
      <dgm:spPr/>
      <dgm:t>
        <a:bodyPr/>
        <a:lstStyle/>
        <a:p>
          <a:endParaRPr lang="it-IT"/>
        </a:p>
      </dgm:t>
    </dgm:pt>
    <dgm:pt modelId="{0C52DB10-C1B4-499A-9D0E-4E4A2801D6B6}">
      <dgm:prSet custT="1"/>
      <dgm:spPr/>
      <dgm:t>
        <a:bodyPr/>
        <a:lstStyle/>
        <a:p>
          <a:pPr algn="just"/>
          <a:r>
            <a:rPr lang="it-IT" sz="1200" dirty="0">
              <a:solidFill>
                <a:schemeClr val="tx1"/>
              </a:solidFill>
            </a:rPr>
            <a:t>Perdita di interesse nelle  attività (spesso espressa come noia)</a:t>
          </a:r>
        </a:p>
      </dgm:t>
    </dgm:pt>
    <dgm:pt modelId="{09081659-12E3-4552-83F3-4D87B069DDCD}" type="parTrans" cxnId="{03508998-557A-4059-ABC4-B5FC6A29B178}">
      <dgm:prSet/>
      <dgm:spPr/>
      <dgm:t>
        <a:bodyPr/>
        <a:lstStyle/>
        <a:p>
          <a:endParaRPr lang="it-IT"/>
        </a:p>
      </dgm:t>
    </dgm:pt>
    <dgm:pt modelId="{9B701EA7-AC7F-4A5E-B229-B13FDDE58030}" type="sibTrans" cxnId="{03508998-557A-4059-ABC4-B5FC6A29B178}">
      <dgm:prSet/>
      <dgm:spPr/>
      <dgm:t>
        <a:bodyPr/>
        <a:lstStyle/>
        <a:p>
          <a:endParaRPr lang="it-IT"/>
        </a:p>
      </dgm:t>
    </dgm:pt>
    <dgm:pt modelId="{D1004AD9-A18D-48D9-B5D4-290071E494B8}">
      <dgm:prSet custT="1"/>
      <dgm:spPr/>
      <dgm:t>
        <a:bodyPr/>
        <a:lstStyle/>
        <a:p>
          <a:pPr algn="just"/>
          <a:r>
            <a:rPr lang="it-IT" sz="1200" dirty="0">
              <a:solidFill>
                <a:schemeClr val="tx1"/>
              </a:solidFill>
            </a:rPr>
            <a:t>Nei bambini, incapacità di ottenere l'aumento di peso atteso, diminuzione o aumento appetito</a:t>
          </a:r>
        </a:p>
      </dgm:t>
    </dgm:pt>
    <dgm:pt modelId="{F52CBBE0-F1DC-4786-9A7D-E41D0283AD1E}" type="parTrans" cxnId="{8D17D33A-C801-43C4-BDB8-17B8B186EC2F}">
      <dgm:prSet/>
      <dgm:spPr/>
      <dgm:t>
        <a:bodyPr/>
        <a:lstStyle/>
        <a:p>
          <a:endParaRPr lang="it-IT"/>
        </a:p>
      </dgm:t>
    </dgm:pt>
    <dgm:pt modelId="{55E37989-9F38-44CD-BA8D-EA32B7350D89}" type="sibTrans" cxnId="{8D17D33A-C801-43C4-BDB8-17B8B186EC2F}">
      <dgm:prSet/>
      <dgm:spPr/>
      <dgm:t>
        <a:bodyPr/>
        <a:lstStyle/>
        <a:p>
          <a:endParaRPr lang="it-IT"/>
        </a:p>
      </dgm:t>
    </dgm:pt>
    <dgm:pt modelId="{D9AA174A-10D7-4014-B9D5-1A6A53568CEF}">
      <dgm:prSet custT="1"/>
      <dgm:spPr/>
      <dgm:t>
        <a:bodyPr/>
        <a:lstStyle/>
        <a:p>
          <a:pPr algn="just"/>
          <a:r>
            <a:rPr lang="it-IT" sz="1200" dirty="0">
              <a:solidFill>
                <a:schemeClr val="tx1"/>
              </a:solidFill>
            </a:rPr>
            <a:t>Insonnia o ipersonnia</a:t>
          </a:r>
        </a:p>
      </dgm:t>
    </dgm:pt>
    <dgm:pt modelId="{EFB0A609-F07B-48B6-B3D3-F5D15B8BD32F}" type="parTrans" cxnId="{3AC1F7AF-9B71-4D8B-B554-70FE615CCFC1}">
      <dgm:prSet/>
      <dgm:spPr/>
      <dgm:t>
        <a:bodyPr/>
        <a:lstStyle/>
        <a:p>
          <a:endParaRPr lang="it-IT"/>
        </a:p>
      </dgm:t>
    </dgm:pt>
    <dgm:pt modelId="{96D51DDE-1959-477C-8BA5-E1B3837E35A6}" type="sibTrans" cxnId="{3AC1F7AF-9B71-4D8B-B554-70FE615CCFC1}">
      <dgm:prSet/>
      <dgm:spPr/>
      <dgm:t>
        <a:bodyPr/>
        <a:lstStyle/>
        <a:p>
          <a:endParaRPr lang="it-IT"/>
        </a:p>
      </dgm:t>
    </dgm:pt>
    <dgm:pt modelId="{3C6C95EC-43C9-487D-9614-4421BE16E616}">
      <dgm:prSet custT="1"/>
      <dgm:spPr/>
      <dgm:t>
        <a:bodyPr/>
        <a:lstStyle/>
        <a:p>
          <a:pPr algn="just"/>
          <a:r>
            <a:rPr lang="it-IT" sz="1200" dirty="0">
              <a:solidFill>
                <a:schemeClr val="tx1"/>
              </a:solidFill>
            </a:rPr>
            <a:t>Agitazione o rallentamento psicomotorio osservato da altri</a:t>
          </a:r>
        </a:p>
      </dgm:t>
    </dgm:pt>
    <dgm:pt modelId="{1F625902-62FB-4A20-9038-417B5A814805}" type="parTrans" cxnId="{B6389A41-6BF8-443A-A62F-E5FDC79FC701}">
      <dgm:prSet/>
      <dgm:spPr/>
      <dgm:t>
        <a:bodyPr/>
        <a:lstStyle/>
        <a:p>
          <a:endParaRPr lang="it-IT"/>
        </a:p>
      </dgm:t>
    </dgm:pt>
    <dgm:pt modelId="{E3A765D2-2FED-4A63-AA01-2E65060E4335}" type="sibTrans" cxnId="{B6389A41-6BF8-443A-A62F-E5FDC79FC701}">
      <dgm:prSet/>
      <dgm:spPr/>
      <dgm:t>
        <a:bodyPr/>
        <a:lstStyle/>
        <a:p>
          <a:endParaRPr lang="it-IT"/>
        </a:p>
      </dgm:t>
    </dgm:pt>
    <dgm:pt modelId="{78AB8235-8227-4C1D-A759-87A66D120167}">
      <dgm:prSet custT="1"/>
      <dgm:spPr/>
      <dgm:t>
        <a:bodyPr/>
        <a:lstStyle/>
        <a:p>
          <a:pPr algn="just"/>
          <a:r>
            <a:rPr lang="it-IT" sz="1200" dirty="0">
              <a:solidFill>
                <a:schemeClr val="tx1"/>
              </a:solidFill>
            </a:rPr>
            <a:t>Astenia o perdita di energia</a:t>
          </a:r>
        </a:p>
      </dgm:t>
    </dgm:pt>
    <dgm:pt modelId="{DBCA49EF-6BA0-44C4-A973-B6A500A79216}" type="parTrans" cxnId="{AA75F284-959C-4230-ADDA-9BF77893F2B6}">
      <dgm:prSet/>
      <dgm:spPr/>
      <dgm:t>
        <a:bodyPr/>
        <a:lstStyle/>
        <a:p>
          <a:endParaRPr lang="it-IT"/>
        </a:p>
      </dgm:t>
    </dgm:pt>
    <dgm:pt modelId="{C4CB0777-B109-490C-A3A3-981664DA09A2}" type="sibTrans" cxnId="{AA75F284-959C-4230-ADDA-9BF77893F2B6}">
      <dgm:prSet/>
      <dgm:spPr/>
      <dgm:t>
        <a:bodyPr/>
        <a:lstStyle/>
        <a:p>
          <a:endParaRPr lang="it-IT"/>
        </a:p>
      </dgm:t>
    </dgm:pt>
    <dgm:pt modelId="{61185544-0D80-43A0-A078-80E724CCF0A2}">
      <dgm:prSet custT="1"/>
      <dgm:spPr/>
      <dgm:t>
        <a:bodyPr/>
        <a:lstStyle/>
        <a:p>
          <a:pPr algn="just"/>
          <a:r>
            <a:rPr lang="it-IT" sz="1200" dirty="0">
              <a:solidFill>
                <a:schemeClr val="tx1"/>
              </a:solidFill>
            </a:rPr>
            <a:t>Diminuita capacità di pensare, di concentrarsi, e fare delle scelte</a:t>
          </a:r>
        </a:p>
      </dgm:t>
    </dgm:pt>
    <dgm:pt modelId="{F4FF0D0B-82BC-4D7B-8F2A-C164C7CE1774}" type="parTrans" cxnId="{627464D6-A877-44A6-8693-4199BA174EC7}">
      <dgm:prSet/>
      <dgm:spPr/>
      <dgm:t>
        <a:bodyPr/>
        <a:lstStyle/>
        <a:p>
          <a:endParaRPr lang="it-IT"/>
        </a:p>
      </dgm:t>
    </dgm:pt>
    <dgm:pt modelId="{A5A67918-575B-4E2B-85CA-AB3CE2ED2DF1}" type="sibTrans" cxnId="{627464D6-A877-44A6-8693-4199BA174EC7}">
      <dgm:prSet/>
      <dgm:spPr/>
      <dgm:t>
        <a:bodyPr/>
        <a:lstStyle/>
        <a:p>
          <a:endParaRPr lang="it-IT"/>
        </a:p>
      </dgm:t>
    </dgm:pt>
    <dgm:pt modelId="{12FCF1E6-B13B-4F7C-B9AB-0C1C3E6C3A1E}">
      <dgm:prSet custT="1"/>
      <dgm:spPr/>
      <dgm:t>
        <a:bodyPr/>
        <a:lstStyle/>
        <a:p>
          <a:pPr algn="just"/>
          <a:r>
            <a:rPr lang="it-IT" sz="1200" dirty="0">
              <a:solidFill>
                <a:schemeClr val="tx1"/>
              </a:solidFill>
            </a:rPr>
            <a:t>Pensieri ricorrenti di morte (non solo paura di morire) e/o ideazione suicidaria </a:t>
          </a:r>
        </a:p>
      </dgm:t>
    </dgm:pt>
    <dgm:pt modelId="{D2AFA3F6-3B42-401C-8ADB-95018A7DF1CD}" type="parTrans" cxnId="{EB71FA9B-7841-4C7D-B09F-C581514062C0}">
      <dgm:prSet/>
      <dgm:spPr/>
      <dgm:t>
        <a:bodyPr/>
        <a:lstStyle/>
        <a:p>
          <a:endParaRPr lang="it-IT"/>
        </a:p>
      </dgm:t>
    </dgm:pt>
    <dgm:pt modelId="{8839C847-058D-4485-84A9-308989ED849A}" type="sibTrans" cxnId="{EB71FA9B-7841-4C7D-B09F-C581514062C0}">
      <dgm:prSet/>
      <dgm:spPr/>
      <dgm:t>
        <a:bodyPr/>
        <a:lstStyle/>
        <a:p>
          <a:endParaRPr lang="it-IT"/>
        </a:p>
      </dgm:t>
    </dgm:pt>
    <dgm:pt modelId="{75500ED8-58E5-4E2F-A481-C8C0AA3B2A20}">
      <dgm:prSet custT="1"/>
      <dgm:spPr/>
      <dgm:t>
        <a:bodyPr/>
        <a:lstStyle/>
        <a:p>
          <a:pPr algn="just"/>
          <a:r>
            <a:rPr lang="it-IT" sz="1200" dirty="0">
              <a:solidFill>
                <a:schemeClr val="tx1"/>
              </a:solidFill>
            </a:rPr>
            <a:t>Sentimenti di inutilità (sentirsi rifiutati e non amati) o di colpa eccessiva e inappropriata</a:t>
          </a:r>
        </a:p>
      </dgm:t>
    </dgm:pt>
    <dgm:pt modelId="{FA92FBF7-E496-4E23-961C-544FBC53A661}" type="parTrans" cxnId="{047FB826-46A6-4D5A-9907-4D03BECF3FA5}">
      <dgm:prSet/>
      <dgm:spPr/>
      <dgm:t>
        <a:bodyPr/>
        <a:lstStyle/>
        <a:p>
          <a:endParaRPr lang="it-IT"/>
        </a:p>
      </dgm:t>
    </dgm:pt>
    <dgm:pt modelId="{994CE986-F37E-4CD7-9C88-9AAE21D479F6}" type="sibTrans" cxnId="{047FB826-46A6-4D5A-9907-4D03BECF3FA5}">
      <dgm:prSet/>
      <dgm:spPr/>
      <dgm:t>
        <a:bodyPr/>
        <a:lstStyle/>
        <a:p>
          <a:endParaRPr lang="it-IT"/>
        </a:p>
      </dgm:t>
    </dgm:pt>
    <dgm:pt modelId="{1A8F2727-895C-45B3-BB12-05C12CAA69B0}">
      <dgm:prSet custT="1"/>
      <dgm:spPr/>
      <dgm:t>
        <a:bodyPr/>
        <a:lstStyle/>
        <a:p>
          <a:r>
            <a:rPr lang="it-IT" sz="1600" dirty="0">
              <a:solidFill>
                <a:schemeClr val="tx1"/>
              </a:solidFill>
            </a:rPr>
            <a:t>Insonnia o ipersonnia</a:t>
          </a:r>
        </a:p>
      </dgm:t>
    </dgm:pt>
    <dgm:pt modelId="{D6CD094E-C8E4-4BDC-B42C-14032B72F8EB}" type="parTrans" cxnId="{A3FB017A-0D06-4960-839D-CDD1CB36A87E}">
      <dgm:prSet/>
      <dgm:spPr/>
      <dgm:t>
        <a:bodyPr/>
        <a:lstStyle/>
        <a:p>
          <a:endParaRPr lang="it-IT"/>
        </a:p>
      </dgm:t>
    </dgm:pt>
    <dgm:pt modelId="{E110161F-06E2-4A31-99E8-FEEC0127E9D5}" type="sibTrans" cxnId="{A3FB017A-0D06-4960-839D-CDD1CB36A87E}">
      <dgm:prSet/>
      <dgm:spPr/>
      <dgm:t>
        <a:bodyPr/>
        <a:lstStyle/>
        <a:p>
          <a:endParaRPr lang="it-IT"/>
        </a:p>
      </dgm:t>
    </dgm:pt>
    <dgm:pt modelId="{7C9BE723-1F1C-4754-960A-AC6B50729B4F}">
      <dgm:prSet custT="1"/>
      <dgm:spPr/>
      <dgm:t>
        <a:bodyPr/>
        <a:lstStyle/>
        <a:p>
          <a:r>
            <a:rPr lang="it-IT" sz="1600" dirty="0">
              <a:solidFill>
                <a:schemeClr val="tx1"/>
              </a:solidFill>
            </a:rPr>
            <a:t>Scarsa energia o stanchezza</a:t>
          </a:r>
        </a:p>
      </dgm:t>
    </dgm:pt>
    <dgm:pt modelId="{15089FEE-555E-4754-9018-A2DF8EE7FB9A}" type="parTrans" cxnId="{014AE7EC-881A-45F0-A7CC-5BA326F5FFC3}">
      <dgm:prSet/>
      <dgm:spPr/>
      <dgm:t>
        <a:bodyPr/>
        <a:lstStyle/>
        <a:p>
          <a:endParaRPr lang="it-IT"/>
        </a:p>
      </dgm:t>
    </dgm:pt>
    <dgm:pt modelId="{264AC5B6-7873-4B61-99A5-987B62CA7DDF}" type="sibTrans" cxnId="{014AE7EC-881A-45F0-A7CC-5BA326F5FFC3}">
      <dgm:prSet/>
      <dgm:spPr/>
      <dgm:t>
        <a:bodyPr/>
        <a:lstStyle/>
        <a:p>
          <a:endParaRPr lang="it-IT"/>
        </a:p>
      </dgm:t>
    </dgm:pt>
    <dgm:pt modelId="{7D9EACDE-845F-4D12-A533-01B8F31D5FC0}">
      <dgm:prSet custT="1"/>
      <dgm:spPr/>
      <dgm:t>
        <a:bodyPr/>
        <a:lstStyle/>
        <a:p>
          <a:r>
            <a:rPr lang="it-IT" sz="1600" dirty="0">
              <a:solidFill>
                <a:schemeClr val="tx1"/>
              </a:solidFill>
            </a:rPr>
            <a:t>Bassa autostima</a:t>
          </a:r>
        </a:p>
      </dgm:t>
    </dgm:pt>
    <dgm:pt modelId="{5492178A-7488-44FE-9A0F-4634358A936B}" type="parTrans" cxnId="{7CCEF9F1-96E9-48D1-BA0F-058603B0EEA3}">
      <dgm:prSet/>
      <dgm:spPr/>
      <dgm:t>
        <a:bodyPr/>
        <a:lstStyle/>
        <a:p>
          <a:endParaRPr lang="it-IT"/>
        </a:p>
      </dgm:t>
    </dgm:pt>
    <dgm:pt modelId="{9FAF0759-28A8-435B-A930-096820098A3A}" type="sibTrans" cxnId="{7CCEF9F1-96E9-48D1-BA0F-058603B0EEA3}">
      <dgm:prSet/>
      <dgm:spPr/>
      <dgm:t>
        <a:bodyPr/>
        <a:lstStyle/>
        <a:p>
          <a:endParaRPr lang="it-IT"/>
        </a:p>
      </dgm:t>
    </dgm:pt>
    <dgm:pt modelId="{901BF3EA-312B-492E-883D-3D064184CD10}">
      <dgm:prSet custT="1"/>
      <dgm:spPr/>
      <dgm:t>
        <a:bodyPr/>
        <a:lstStyle/>
        <a:p>
          <a:r>
            <a:rPr lang="it-IT" sz="1600" dirty="0">
              <a:solidFill>
                <a:schemeClr val="tx1"/>
              </a:solidFill>
            </a:rPr>
            <a:t>Concentrazione scarsa</a:t>
          </a:r>
        </a:p>
      </dgm:t>
    </dgm:pt>
    <dgm:pt modelId="{8FAD9527-AA6A-4A1E-9BF7-E5119157C81D}" type="parTrans" cxnId="{817ECFD2-00FF-46E7-A875-E5963EF9426A}">
      <dgm:prSet/>
      <dgm:spPr/>
      <dgm:t>
        <a:bodyPr/>
        <a:lstStyle/>
        <a:p>
          <a:endParaRPr lang="it-IT"/>
        </a:p>
      </dgm:t>
    </dgm:pt>
    <dgm:pt modelId="{3D8A19C4-944C-473D-8623-4079A4EA2AED}" type="sibTrans" cxnId="{817ECFD2-00FF-46E7-A875-E5963EF9426A}">
      <dgm:prSet/>
      <dgm:spPr/>
      <dgm:t>
        <a:bodyPr/>
        <a:lstStyle/>
        <a:p>
          <a:endParaRPr lang="it-IT"/>
        </a:p>
      </dgm:t>
    </dgm:pt>
    <dgm:pt modelId="{B6DD1C95-5A76-47DC-9BDF-F9F6E13135A3}">
      <dgm:prSet custT="1"/>
      <dgm:spPr/>
      <dgm:t>
        <a:bodyPr/>
        <a:lstStyle/>
        <a:p>
          <a:r>
            <a:rPr lang="it-IT" sz="1600" dirty="0">
              <a:solidFill>
                <a:schemeClr val="tx1"/>
              </a:solidFill>
            </a:rPr>
            <a:t>Sentimenti di disperazione</a:t>
          </a:r>
        </a:p>
      </dgm:t>
    </dgm:pt>
    <dgm:pt modelId="{1A57C298-89F8-4DBA-ADBA-05204164AF38}" type="parTrans" cxnId="{417EDF90-CF20-4815-9C3D-1AF42009B742}">
      <dgm:prSet/>
      <dgm:spPr/>
      <dgm:t>
        <a:bodyPr/>
        <a:lstStyle/>
        <a:p>
          <a:endParaRPr lang="it-IT"/>
        </a:p>
      </dgm:t>
    </dgm:pt>
    <dgm:pt modelId="{11E52138-3A8D-4D96-80CF-B64F2B4EAC1B}" type="sibTrans" cxnId="{417EDF90-CF20-4815-9C3D-1AF42009B742}">
      <dgm:prSet/>
      <dgm:spPr/>
      <dgm:t>
        <a:bodyPr/>
        <a:lstStyle/>
        <a:p>
          <a:endParaRPr lang="it-IT"/>
        </a:p>
      </dgm:t>
    </dgm:pt>
    <dgm:pt modelId="{3ED12E26-8A13-4EAE-9772-1B8BD8104C86}">
      <dgm:prSet phldrT="[Testo]" custT="1"/>
      <dgm:spPr>
        <a:solidFill>
          <a:schemeClr val="bg1">
            <a:lumMod val="65000"/>
          </a:schemeClr>
        </a:solidFill>
      </dgm:spPr>
      <dgm:t>
        <a:bodyPr/>
        <a:lstStyle/>
        <a:p>
          <a:r>
            <a:rPr lang="it-IT" sz="1600" dirty="0">
              <a:solidFill>
                <a:schemeClr val="tx1"/>
              </a:solidFill>
            </a:rPr>
            <a:t>Scarso appetito o </a:t>
          </a:r>
          <a:r>
            <a:rPr lang="it-IT" sz="1600" dirty="0" err="1">
              <a:solidFill>
                <a:schemeClr val="tx1"/>
              </a:solidFill>
            </a:rPr>
            <a:t>iperfagia</a:t>
          </a:r>
          <a:endParaRPr lang="it-IT" sz="1600" dirty="0">
            <a:solidFill>
              <a:schemeClr val="tx1"/>
            </a:solidFill>
          </a:endParaRPr>
        </a:p>
      </dgm:t>
    </dgm:pt>
    <dgm:pt modelId="{BE37EDC9-96B1-4B4E-9B8B-A4C04318314A}" type="parTrans" cxnId="{C1D10379-C662-4BEA-B656-0908CEBFB090}">
      <dgm:prSet/>
      <dgm:spPr/>
      <dgm:t>
        <a:bodyPr/>
        <a:lstStyle/>
        <a:p>
          <a:endParaRPr lang="it-IT"/>
        </a:p>
      </dgm:t>
    </dgm:pt>
    <dgm:pt modelId="{983F4A94-1B51-4313-B9C6-D2C136FB2C34}" type="sibTrans" cxnId="{C1D10379-C662-4BEA-B656-0908CEBFB090}">
      <dgm:prSet/>
      <dgm:spPr/>
      <dgm:t>
        <a:bodyPr/>
        <a:lstStyle/>
        <a:p>
          <a:endParaRPr lang="it-IT"/>
        </a:p>
      </dgm:t>
    </dgm:pt>
    <dgm:pt modelId="{27064B70-8B1C-4A9E-87A4-2811E83D67C0}" type="pres">
      <dgm:prSet presAssocID="{D2060477-318E-4C0B-B528-C55A2628AA28}" presName="linearFlow" presStyleCnt="0">
        <dgm:presLayoutVars>
          <dgm:dir/>
          <dgm:animLvl val="lvl"/>
          <dgm:resizeHandles/>
        </dgm:presLayoutVars>
      </dgm:prSet>
      <dgm:spPr/>
    </dgm:pt>
    <dgm:pt modelId="{91F6B371-3489-4DC4-8E04-07361EFDCC70}" type="pres">
      <dgm:prSet presAssocID="{0F90B976-3B5A-46F6-A0CA-3AE3E50C0EC6}" presName="compositeNode" presStyleCnt="0">
        <dgm:presLayoutVars>
          <dgm:bulletEnabled val="1"/>
        </dgm:presLayoutVars>
      </dgm:prSet>
      <dgm:spPr/>
    </dgm:pt>
    <dgm:pt modelId="{49D32EA6-DAD5-46D6-B771-92FFD5515E70}" type="pres">
      <dgm:prSet presAssocID="{0F90B976-3B5A-46F6-A0CA-3AE3E50C0EC6}" presName="image" presStyleLbl="fgImgPlace1" presStyleIdx="0" presStyleCnt="3"/>
      <dgm:spPr>
        <a:solidFill>
          <a:schemeClr val="bg1">
            <a:lumMod val="85000"/>
            <a:alpha val="90000"/>
          </a:schemeClr>
        </a:solidFill>
      </dgm:spPr>
    </dgm:pt>
    <dgm:pt modelId="{B840AE43-A570-4F72-AF6F-4BF0CFC74FCB}" type="pres">
      <dgm:prSet presAssocID="{0F90B976-3B5A-46F6-A0CA-3AE3E50C0EC6}" presName="childNode" presStyleLbl="node1" presStyleIdx="0" presStyleCnt="3">
        <dgm:presLayoutVars>
          <dgm:bulletEnabled val="1"/>
        </dgm:presLayoutVars>
      </dgm:prSet>
      <dgm:spPr/>
    </dgm:pt>
    <dgm:pt modelId="{670FF5E8-C055-45F2-BC7E-DEFDF8134C2A}" type="pres">
      <dgm:prSet presAssocID="{0F90B976-3B5A-46F6-A0CA-3AE3E50C0EC6}" presName="parentNode" presStyleLbl="revTx" presStyleIdx="0" presStyleCnt="3">
        <dgm:presLayoutVars>
          <dgm:chMax val="0"/>
          <dgm:bulletEnabled val="1"/>
        </dgm:presLayoutVars>
      </dgm:prSet>
      <dgm:spPr/>
    </dgm:pt>
    <dgm:pt modelId="{E56B564F-8889-4567-9AFB-991AE9F80A40}" type="pres">
      <dgm:prSet presAssocID="{5EAF7B01-546D-4EB0-B0C3-01D7632D0E1F}" presName="sibTrans" presStyleCnt="0"/>
      <dgm:spPr/>
    </dgm:pt>
    <dgm:pt modelId="{400EB1CA-4C39-4E82-9C13-33F0004A586D}" type="pres">
      <dgm:prSet presAssocID="{E2B15B02-D194-44B1-8A16-1A05712AFDA7}" presName="compositeNode" presStyleCnt="0">
        <dgm:presLayoutVars>
          <dgm:bulletEnabled val="1"/>
        </dgm:presLayoutVars>
      </dgm:prSet>
      <dgm:spPr/>
    </dgm:pt>
    <dgm:pt modelId="{4EF4AB87-7E45-4A4F-BC36-7CC719CA9C30}" type="pres">
      <dgm:prSet presAssocID="{E2B15B02-D194-44B1-8A16-1A05712AFDA7}" presName="image" presStyleLbl="fgImgPlace1" presStyleIdx="1" presStyleCnt="3"/>
      <dgm:spPr>
        <a:solidFill>
          <a:schemeClr val="tx1">
            <a:lumMod val="50000"/>
            <a:lumOff val="50000"/>
            <a:alpha val="70000"/>
          </a:schemeClr>
        </a:solidFill>
      </dgm:spPr>
    </dgm:pt>
    <dgm:pt modelId="{6A8EF535-243D-4D24-A9F3-89ED3712EF73}" type="pres">
      <dgm:prSet presAssocID="{E2B15B02-D194-44B1-8A16-1A05712AFDA7}" presName="childNode" presStyleLbl="node1" presStyleIdx="1" presStyleCnt="3">
        <dgm:presLayoutVars>
          <dgm:bulletEnabled val="1"/>
        </dgm:presLayoutVars>
      </dgm:prSet>
      <dgm:spPr/>
    </dgm:pt>
    <dgm:pt modelId="{BEF8C5FA-6103-4066-B699-AD40F852AA56}" type="pres">
      <dgm:prSet presAssocID="{E2B15B02-D194-44B1-8A16-1A05712AFDA7}" presName="parentNode" presStyleLbl="revTx" presStyleIdx="1" presStyleCnt="3">
        <dgm:presLayoutVars>
          <dgm:chMax val="0"/>
          <dgm:bulletEnabled val="1"/>
        </dgm:presLayoutVars>
      </dgm:prSet>
      <dgm:spPr/>
    </dgm:pt>
    <dgm:pt modelId="{DFFEB9D5-8B0B-4646-B47F-455EB6EB3AF2}" type="pres">
      <dgm:prSet presAssocID="{21983D78-5F28-41EF-807A-6E3D17AB1514}" presName="sibTrans" presStyleCnt="0"/>
      <dgm:spPr/>
    </dgm:pt>
    <dgm:pt modelId="{447DCC70-456E-421D-8305-4694F50EB9E8}" type="pres">
      <dgm:prSet presAssocID="{A2A9AC43-2827-4CC0-836B-A7DCC85F384F}" presName="compositeNode" presStyleCnt="0">
        <dgm:presLayoutVars>
          <dgm:bulletEnabled val="1"/>
        </dgm:presLayoutVars>
      </dgm:prSet>
      <dgm:spPr/>
    </dgm:pt>
    <dgm:pt modelId="{196C7699-F050-4B14-9878-466BA044435E}" type="pres">
      <dgm:prSet presAssocID="{A2A9AC43-2827-4CC0-836B-A7DCC85F384F}" presName="image" presStyleLbl="fgImgPlace1" presStyleIdx="2" presStyleCnt="3"/>
      <dgm:spPr>
        <a:solidFill>
          <a:schemeClr val="tx1">
            <a:alpha val="50000"/>
          </a:schemeClr>
        </a:solidFill>
      </dgm:spPr>
    </dgm:pt>
    <dgm:pt modelId="{C05648C3-48D9-4978-9C8F-BB4436ADDA6E}" type="pres">
      <dgm:prSet presAssocID="{A2A9AC43-2827-4CC0-836B-A7DCC85F384F}" presName="childNode" presStyleLbl="node1" presStyleIdx="2" presStyleCnt="3" custLinFactNeighborX="-1255" custLinFactNeighborY="293">
        <dgm:presLayoutVars>
          <dgm:bulletEnabled val="1"/>
        </dgm:presLayoutVars>
      </dgm:prSet>
      <dgm:spPr/>
    </dgm:pt>
    <dgm:pt modelId="{32E0D454-8327-470C-9FF0-24EC30A42410}" type="pres">
      <dgm:prSet presAssocID="{A2A9AC43-2827-4CC0-836B-A7DCC85F384F}" presName="parentNode" presStyleLbl="revTx" presStyleIdx="2" presStyleCnt="3">
        <dgm:presLayoutVars>
          <dgm:chMax val="0"/>
          <dgm:bulletEnabled val="1"/>
        </dgm:presLayoutVars>
      </dgm:prSet>
      <dgm:spPr/>
    </dgm:pt>
  </dgm:ptLst>
  <dgm:cxnLst>
    <dgm:cxn modelId="{1A541B0B-8CDE-4CD9-BC0B-FC72BF6CEAE6}" type="presOf" srcId="{0C52DB10-C1B4-499A-9D0E-4E4A2801D6B6}" destId="{C05648C3-48D9-4978-9C8F-BB4436ADDA6E}" srcOrd="0" destOrd="2" presId="urn:microsoft.com/office/officeart/2005/8/layout/hList2"/>
    <dgm:cxn modelId="{A1BA630B-D158-4EE4-8AEE-6B6CEED889F8}" srcId="{D2060477-318E-4C0B-B528-C55A2628AA28}" destId="{0F90B976-3B5A-46F6-A0CA-3AE3E50C0EC6}" srcOrd="0" destOrd="0" parTransId="{EE3718F3-01E3-4CF6-9DB3-2DB1D3EB3358}" sibTransId="{5EAF7B01-546D-4EB0-B0C3-01D7632D0E1F}"/>
    <dgm:cxn modelId="{901E7F0C-D582-4EFC-B063-9A3F06528501}" type="presOf" srcId="{12FCF1E6-B13B-4F7C-B9AB-0C1C3E6C3A1E}" destId="{C05648C3-48D9-4978-9C8F-BB4436ADDA6E}" srcOrd="0" destOrd="8" presId="urn:microsoft.com/office/officeart/2005/8/layout/hList2"/>
    <dgm:cxn modelId="{8C9E5515-C97B-478F-89EE-74FB3BD5D174}" type="presOf" srcId="{75500ED8-58E5-4E2F-A481-C8C0AA3B2A20}" destId="{C05648C3-48D9-4978-9C8F-BB4436ADDA6E}" srcOrd="0" destOrd="9" presId="urn:microsoft.com/office/officeart/2005/8/layout/hList2"/>
    <dgm:cxn modelId="{F079831B-3331-43F5-B38F-1A77613C8B7C}" srcId="{A2A9AC43-2827-4CC0-836B-A7DCC85F384F}" destId="{364B69DC-053C-40FF-B0B4-64D9F0BE0893}" srcOrd="0" destOrd="0" parTransId="{DC8087B3-68CB-4F0F-8353-B3FBA67C8B10}" sibTransId="{D6863447-ED82-45A2-9FB4-DC2303F0D772}"/>
    <dgm:cxn modelId="{AB4EAE1C-A52F-40F9-A522-FA1C2180FCAB}" type="presOf" srcId="{FDC5988D-5A7E-4A02-8BF8-850F0AF0E13F}" destId="{C05648C3-48D9-4978-9C8F-BB4436ADDA6E}" srcOrd="0" destOrd="1" presId="urn:microsoft.com/office/officeart/2005/8/layout/hList2"/>
    <dgm:cxn modelId="{047FB826-46A6-4D5A-9907-4D03BECF3FA5}" srcId="{A2A9AC43-2827-4CC0-836B-A7DCC85F384F}" destId="{75500ED8-58E5-4E2F-A481-C8C0AA3B2A20}" srcOrd="9" destOrd="0" parTransId="{FA92FBF7-E496-4E23-961C-544FBC53A661}" sibTransId="{994CE986-F37E-4CD7-9C88-9AAE21D479F6}"/>
    <dgm:cxn modelId="{746C212D-180C-4AE5-9307-5CCD3EBD7285}" type="presOf" srcId="{3C6C95EC-43C9-487D-9614-4421BE16E616}" destId="{C05648C3-48D9-4978-9C8F-BB4436ADDA6E}" srcOrd="0" destOrd="5" presId="urn:microsoft.com/office/officeart/2005/8/layout/hList2"/>
    <dgm:cxn modelId="{40B2952E-3140-430E-8755-3E45E81AE457}" type="presOf" srcId="{364B69DC-053C-40FF-B0B4-64D9F0BE0893}" destId="{C05648C3-48D9-4978-9C8F-BB4436ADDA6E}" srcOrd="0" destOrd="0" presId="urn:microsoft.com/office/officeart/2005/8/layout/hList2"/>
    <dgm:cxn modelId="{BE1D2036-5537-4247-9B60-19C829A875C6}" type="presOf" srcId="{78AB8235-8227-4C1D-A759-87A66D120167}" destId="{C05648C3-48D9-4978-9C8F-BB4436ADDA6E}" srcOrd="0" destOrd="6" presId="urn:microsoft.com/office/officeart/2005/8/layout/hList2"/>
    <dgm:cxn modelId="{D04F9336-8678-4875-BE86-CE1B20B0B3F6}" type="presOf" srcId="{0F90B976-3B5A-46F6-A0CA-3AE3E50C0EC6}" destId="{670FF5E8-C055-45F2-BC7E-DEFDF8134C2A}" srcOrd="0" destOrd="0" presId="urn:microsoft.com/office/officeart/2005/8/layout/hList2"/>
    <dgm:cxn modelId="{8D17D33A-C801-43C4-BDB8-17B8B186EC2F}" srcId="{A2A9AC43-2827-4CC0-836B-A7DCC85F384F}" destId="{D1004AD9-A18D-48D9-B5D4-290071E494B8}" srcOrd="3" destOrd="0" parTransId="{F52CBBE0-F1DC-4786-9A7D-E41D0283AD1E}" sibTransId="{55E37989-9F38-44CD-BA8D-EA32B7350D89}"/>
    <dgm:cxn modelId="{8957755C-EEFB-40AC-A25C-FBFB76591C0F}" type="presOf" srcId="{3ED12E26-8A13-4EAE-9772-1B8BD8104C86}" destId="{6A8EF535-243D-4D24-A9F3-89ED3712EF73}" srcOrd="0" destOrd="1" presId="urn:microsoft.com/office/officeart/2005/8/layout/hList2"/>
    <dgm:cxn modelId="{17BA4C41-C00B-4856-935F-A607A13772B4}" srcId="{A2A9AC43-2827-4CC0-836B-A7DCC85F384F}" destId="{FDC5988D-5A7E-4A02-8BF8-850F0AF0E13F}" srcOrd="1" destOrd="0" parTransId="{194BC38D-0635-452B-97CF-6F63E933139F}" sibTransId="{FAFA8A0D-80BD-45C1-9D74-2552C3F84CD7}"/>
    <dgm:cxn modelId="{B6389A41-6BF8-443A-A62F-E5FDC79FC701}" srcId="{A2A9AC43-2827-4CC0-836B-A7DCC85F384F}" destId="{3C6C95EC-43C9-487D-9614-4421BE16E616}" srcOrd="5" destOrd="0" parTransId="{1F625902-62FB-4A20-9038-417B5A814805}" sibTransId="{E3A765D2-2FED-4A63-AA01-2E65060E4335}"/>
    <dgm:cxn modelId="{40902F42-DE1D-4CB2-8313-DEDB33FCCF74}" type="presOf" srcId="{D9AA174A-10D7-4014-B9D5-1A6A53568CEF}" destId="{C05648C3-48D9-4978-9C8F-BB4436ADDA6E}" srcOrd="0" destOrd="4" presId="urn:microsoft.com/office/officeart/2005/8/layout/hList2"/>
    <dgm:cxn modelId="{3138106E-83A8-4E12-868B-7353C7D69951}" srcId="{D2060477-318E-4C0B-B528-C55A2628AA28}" destId="{E2B15B02-D194-44B1-8A16-1A05712AFDA7}" srcOrd="1" destOrd="0" parTransId="{48937C62-3127-4423-BD33-34D839F4DC3A}" sibTransId="{21983D78-5F28-41EF-807A-6E3D17AB1514}"/>
    <dgm:cxn modelId="{7D1AB450-777F-455B-A6CC-0E7FA596EE00}" type="presOf" srcId="{2979556B-604E-4465-B725-A486AC97C13C}" destId="{B840AE43-A570-4F72-AF6F-4BF0CFC74FCB}" srcOrd="0" destOrd="4" presId="urn:microsoft.com/office/officeart/2005/8/layout/hList2"/>
    <dgm:cxn modelId="{D4CBC651-446D-4EDC-937B-F7BC283139ED}" type="presOf" srcId="{D2060477-318E-4C0B-B528-C55A2628AA28}" destId="{27064B70-8B1C-4A9E-87A4-2811E83D67C0}" srcOrd="0" destOrd="0" presId="urn:microsoft.com/office/officeart/2005/8/layout/hList2"/>
    <dgm:cxn modelId="{2E18E251-5C95-4A2F-8041-3A3CC59AF684}" type="presOf" srcId="{E2B15B02-D194-44B1-8A16-1A05712AFDA7}" destId="{BEF8C5FA-6103-4066-B699-AD40F852AA56}" srcOrd="0" destOrd="0" presId="urn:microsoft.com/office/officeart/2005/8/layout/hList2"/>
    <dgm:cxn modelId="{2F2AF252-7D03-42A7-9B42-1BD5B8DC44DF}" type="presOf" srcId="{EE554AD3-A53D-41BC-B5AF-2C62591CD486}" destId="{B840AE43-A570-4F72-AF6F-4BF0CFC74FCB}" srcOrd="0" destOrd="2" presId="urn:microsoft.com/office/officeart/2005/8/layout/hList2"/>
    <dgm:cxn modelId="{C1D10379-C662-4BEA-B656-0908CEBFB090}" srcId="{E2B15B02-D194-44B1-8A16-1A05712AFDA7}" destId="{3ED12E26-8A13-4EAE-9772-1B8BD8104C86}" srcOrd="1" destOrd="0" parTransId="{BE37EDC9-96B1-4B4E-9B8B-A4C04318314A}" sibTransId="{983F4A94-1B51-4313-B9C6-D2C136FB2C34}"/>
    <dgm:cxn modelId="{A3FB017A-0D06-4960-839D-CDD1CB36A87E}" srcId="{E2B15B02-D194-44B1-8A16-1A05712AFDA7}" destId="{1A8F2727-895C-45B3-BB12-05C12CAA69B0}" srcOrd="2" destOrd="0" parTransId="{D6CD094E-C8E4-4BDC-B42C-14032B72F8EB}" sibTransId="{E110161F-06E2-4A31-99E8-FEEC0127E9D5}"/>
    <dgm:cxn modelId="{8C13637C-2144-479D-8E53-21C28E8EC189}" type="presOf" srcId="{7C9BE723-1F1C-4754-960A-AC6B50729B4F}" destId="{6A8EF535-243D-4D24-A9F3-89ED3712EF73}" srcOrd="0" destOrd="3" presId="urn:microsoft.com/office/officeart/2005/8/layout/hList2"/>
    <dgm:cxn modelId="{35BB9A7F-5EA6-46CB-B8E8-0689DB8B9738}" srcId="{0F90B976-3B5A-46F6-A0CA-3AE3E50C0EC6}" destId="{67888DCF-C8E3-4A01-985A-51CF8F0ACF00}" srcOrd="1" destOrd="0" parTransId="{E1287D27-4B8A-4352-89C2-AD6401D6AD67}" sibTransId="{8076131D-0F3D-4F59-9C9B-ADEB2DBC6187}"/>
    <dgm:cxn modelId="{6475C77F-0B0D-4E7E-9317-3F9CE3E7DE2C}" srcId="{D2060477-318E-4C0B-B528-C55A2628AA28}" destId="{A2A9AC43-2827-4CC0-836B-A7DCC85F384F}" srcOrd="2" destOrd="0" parTransId="{95867F48-14D5-46D5-83D9-099C74D88D53}" sibTransId="{E2DE19D0-5AB7-4C3F-A8E8-5FF913F20B69}"/>
    <dgm:cxn modelId="{C7CE8784-40BE-4296-8A57-8D554E23AAEF}" type="presOf" srcId="{FCA65E28-353C-4FA9-90B0-9AACA750F25D}" destId="{B840AE43-A570-4F72-AF6F-4BF0CFC74FCB}" srcOrd="0" destOrd="3" presId="urn:microsoft.com/office/officeart/2005/8/layout/hList2"/>
    <dgm:cxn modelId="{AA75F284-959C-4230-ADDA-9BF77893F2B6}" srcId="{A2A9AC43-2827-4CC0-836B-A7DCC85F384F}" destId="{78AB8235-8227-4C1D-A759-87A66D120167}" srcOrd="6" destOrd="0" parTransId="{DBCA49EF-6BA0-44C4-A973-B6A500A79216}" sibTransId="{C4CB0777-B109-490C-A3A3-981664DA09A2}"/>
    <dgm:cxn modelId="{417EDF90-CF20-4815-9C3D-1AF42009B742}" srcId="{E2B15B02-D194-44B1-8A16-1A05712AFDA7}" destId="{B6DD1C95-5A76-47DC-9BDF-F9F6E13135A3}" srcOrd="6" destOrd="0" parTransId="{1A57C298-89F8-4DBA-ADBA-05204164AF38}" sibTransId="{11E52138-3A8D-4D96-80CF-B64F2B4EAC1B}"/>
    <dgm:cxn modelId="{BB109791-587F-4151-BBA7-2A1BBFFB2DD3}" srcId="{E2B15B02-D194-44B1-8A16-1A05712AFDA7}" destId="{6A2C5785-5F15-4930-98F5-1A72FCADB89B}" srcOrd="0" destOrd="0" parTransId="{E6E5FD45-2AEF-4B06-BEB0-9D8AC9D5325B}" sibTransId="{2DF33BBA-6F60-4BF5-849D-6E4F63AFA379}"/>
    <dgm:cxn modelId="{03508998-557A-4059-ABC4-B5FC6A29B178}" srcId="{A2A9AC43-2827-4CC0-836B-A7DCC85F384F}" destId="{0C52DB10-C1B4-499A-9D0E-4E4A2801D6B6}" srcOrd="2" destOrd="0" parTransId="{09081659-12E3-4552-83F3-4D87B069DDCD}" sibTransId="{9B701EA7-AC7F-4A5E-B229-B13FDDE58030}"/>
    <dgm:cxn modelId="{EB71FA9B-7841-4C7D-B09F-C581514062C0}" srcId="{A2A9AC43-2827-4CC0-836B-A7DCC85F384F}" destId="{12FCF1E6-B13B-4F7C-B9AB-0C1C3E6C3A1E}" srcOrd="8" destOrd="0" parTransId="{D2AFA3F6-3B42-401C-8ADB-95018A7DF1CD}" sibTransId="{8839C847-058D-4485-84A9-308989ED849A}"/>
    <dgm:cxn modelId="{E8CA44AE-8E35-4637-9458-342152204BA3}" type="presOf" srcId="{B6DD1C95-5A76-47DC-9BDF-F9F6E13135A3}" destId="{6A8EF535-243D-4D24-A9F3-89ED3712EF73}" srcOrd="0" destOrd="6" presId="urn:microsoft.com/office/officeart/2005/8/layout/hList2"/>
    <dgm:cxn modelId="{3AC1F7AF-9B71-4D8B-B554-70FE615CCFC1}" srcId="{A2A9AC43-2827-4CC0-836B-A7DCC85F384F}" destId="{D9AA174A-10D7-4014-B9D5-1A6A53568CEF}" srcOrd="4" destOrd="0" parTransId="{EFB0A609-F07B-48B6-B3D3-F5D15B8BD32F}" sibTransId="{96D51DDE-1959-477C-8BA5-E1B3837E35A6}"/>
    <dgm:cxn modelId="{2E18D6B2-5DA6-4D89-BABA-8787F0B8BBE9}" type="presOf" srcId="{7D9EACDE-845F-4D12-A533-01B8F31D5FC0}" destId="{6A8EF535-243D-4D24-A9F3-89ED3712EF73}" srcOrd="0" destOrd="4" presId="urn:microsoft.com/office/officeart/2005/8/layout/hList2"/>
    <dgm:cxn modelId="{4A07F9B5-3A90-4B76-82E2-58E837E63995}" type="presOf" srcId="{663DA82D-BC2A-452A-AFD5-090A3109C48D}" destId="{B840AE43-A570-4F72-AF6F-4BF0CFC74FCB}" srcOrd="0" destOrd="0" presId="urn:microsoft.com/office/officeart/2005/8/layout/hList2"/>
    <dgm:cxn modelId="{411F5CBD-85CD-408E-B0C4-540D5D55C881}" type="presOf" srcId="{61185544-0D80-43A0-A078-80E724CCF0A2}" destId="{C05648C3-48D9-4978-9C8F-BB4436ADDA6E}" srcOrd="0" destOrd="7" presId="urn:microsoft.com/office/officeart/2005/8/layout/hList2"/>
    <dgm:cxn modelId="{72EC7EC1-5706-49BC-9570-1C337C235271}" type="presOf" srcId="{6A2C5785-5F15-4930-98F5-1A72FCADB89B}" destId="{6A8EF535-243D-4D24-A9F3-89ED3712EF73}" srcOrd="0" destOrd="0" presId="urn:microsoft.com/office/officeart/2005/8/layout/hList2"/>
    <dgm:cxn modelId="{F01592D2-6A83-4518-98E9-40F375EA9737}" type="presOf" srcId="{67888DCF-C8E3-4A01-985A-51CF8F0ACF00}" destId="{B840AE43-A570-4F72-AF6F-4BF0CFC74FCB}" srcOrd="0" destOrd="1" presId="urn:microsoft.com/office/officeart/2005/8/layout/hList2"/>
    <dgm:cxn modelId="{817ECFD2-00FF-46E7-A875-E5963EF9426A}" srcId="{E2B15B02-D194-44B1-8A16-1A05712AFDA7}" destId="{901BF3EA-312B-492E-883D-3D064184CD10}" srcOrd="5" destOrd="0" parTransId="{8FAD9527-AA6A-4A1E-9BF7-E5119157C81D}" sibTransId="{3D8A19C4-944C-473D-8623-4079A4EA2AED}"/>
    <dgm:cxn modelId="{627464D6-A877-44A6-8693-4199BA174EC7}" srcId="{A2A9AC43-2827-4CC0-836B-A7DCC85F384F}" destId="{61185544-0D80-43A0-A078-80E724CCF0A2}" srcOrd="7" destOrd="0" parTransId="{F4FF0D0B-82BC-4D7B-8F2A-C164C7CE1774}" sibTransId="{A5A67918-575B-4E2B-85CA-AB3CE2ED2DF1}"/>
    <dgm:cxn modelId="{24644CD8-7ED8-4A42-8E15-13F0088301AE}" type="presOf" srcId="{A2A9AC43-2827-4CC0-836B-A7DCC85F384F}" destId="{32E0D454-8327-470C-9FF0-24EC30A42410}" srcOrd="0" destOrd="0" presId="urn:microsoft.com/office/officeart/2005/8/layout/hList2"/>
    <dgm:cxn modelId="{BCC7D7D9-586E-419F-AD98-8C77F47866E1}" srcId="{0F90B976-3B5A-46F6-A0CA-3AE3E50C0EC6}" destId="{FCA65E28-353C-4FA9-90B0-9AACA750F25D}" srcOrd="3" destOrd="0" parTransId="{B8132448-4877-4AB9-8DCA-C8F85B11C6FD}" sibTransId="{56788341-23B8-47A4-9E5D-F23DC4307691}"/>
    <dgm:cxn modelId="{92DDFCE0-5AFE-402A-8D86-F3439FAA092B}" type="presOf" srcId="{901BF3EA-312B-492E-883D-3D064184CD10}" destId="{6A8EF535-243D-4D24-A9F3-89ED3712EF73}" srcOrd="0" destOrd="5" presId="urn:microsoft.com/office/officeart/2005/8/layout/hList2"/>
    <dgm:cxn modelId="{7CEEEAE1-15E3-42C7-9506-8C6E355D82FB}" srcId="{0F90B976-3B5A-46F6-A0CA-3AE3E50C0EC6}" destId="{2979556B-604E-4465-B725-A486AC97C13C}" srcOrd="4" destOrd="0" parTransId="{F8271943-F2DE-44C3-A3F8-2AA2CE4657EC}" sibTransId="{1F9BEF8A-C7D7-4CCB-8ADA-3C6893B5CA86}"/>
    <dgm:cxn modelId="{18F600E6-A81E-4C12-A9E2-DCACB1060866}" type="presOf" srcId="{D1004AD9-A18D-48D9-B5D4-290071E494B8}" destId="{C05648C3-48D9-4978-9C8F-BB4436ADDA6E}" srcOrd="0" destOrd="3" presId="urn:microsoft.com/office/officeart/2005/8/layout/hList2"/>
    <dgm:cxn modelId="{014AE7EC-881A-45F0-A7CC-5BA326F5FFC3}" srcId="{E2B15B02-D194-44B1-8A16-1A05712AFDA7}" destId="{7C9BE723-1F1C-4754-960A-AC6B50729B4F}" srcOrd="3" destOrd="0" parTransId="{15089FEE-555E-4754-9018-A2DF8EE7FB9A}" sibTransId="{264AC5B6-7873-4B61-99A5-987B62CA7DDF}"/>
    <dgm:cxn modelId="{1981DEF0-39C0-4A82-8363-DB05CBA977C9}" srcId="{0F90B976-3B5A-46F6-A0CA-3AE3E50C0EC6}" destId="{EE554AD3-A53D-41BC-B5AF-2C62591CD486}" srcOrd="2" destOrd="0" parTransId="{A949E522-5942-4231-8FF6-3366BA6ABB6C}" sibTransId="{5138EED4-1567-4496-AEE0-6CF495BF8D1E}"/>
    <dgm:cxn modelId="{3C1DB1F1-26CA-43F5-9124-6C7305628D00}" type="presOf" srcId="{1A8F2727-895C-45B3-BB12-05C12CAA69B0}" destId="{6A8EF535-243D-4D24-A9F3-89ED3712EF73}" srcOrd="0" destOrd="2" presId="urn:microsoft.com/office/officeart/2005/8/layout/hList2"/>
    <dgm:cxn modelId="{7CCEF9F1-96E9-48D1-BA0F-058603B0EEA3}" srcId="{E2B15B02-D194-44B1-8A16-1A05712AFDA7}" destId="{7D9EACDE-845F-4D12-A533-01B8F31D5FC0}" srcOrd="4" destOrd="0" parTransId="{5492178A-7488-44FE-9A0F-4634358A936B}" sibTransId="{9FAF0759-28A8-435B-A930-096820098A3A}"/>
    <dgm:cxn modelId="{95DE85FE-C148-4788-AB9F-1535CD780105}" srcId="{0F90B976-3B5A-46F6-A0CA-3AE3E50C0EC6}" destId="{663DA82D-BC2A-452A-AFD5-090A3109C48D}" srcOrd="0" destOrd="0" parTransId="{624DFCD5-02BD-4C89-AED7-D8B13D0C744D}" sibTransId="{A07E5E13-48E7-4583-8DED-CC14A425E631}"/>
    <dgm:cxn modelId="{424097A9-66FD-4E99-952D-D0360B1ABFDE}" type="presParOf" srcId="{27064B70-8B1C-4A9E-87A4-2811E83D67C0}" destId="{91F6B371-3489-4DC4-8E04-07361EFDCC70}" srcOrd="0" destOrd="0" presId="urn:microsoft.com/office/officeart/2005/8/layout/hList2"/>
    <dgm:cxn modelId="{62536C7C-76BF-4E41-8801-CB25EFB9AE43}" type="presParOf" srcId="{91F6B371-3489-4DC4-8E04-07361EFDCC70}" destId="{49D32EA6-DAD5-46D6-B771-92FFD5515E70}" srcOrd="0" destOrd="0" presId="urn:microsoft.com/office/officeart/2005/8/layout/hList2"/>
    <dgm:cxn modelId="{70FA17F3-41F8-4480-AFBB-ABD0AFAA50B6}" type="presParOf" srcId="{91F6B371-3489-4DC4-8E04-07361EFDCC70}" destId="{B840AE43-A570-4F72-AF6F-4BF0CFC74FCB}" srcOrd="1" destOrd="0" presId="urn:microsoft.com/office/officeart/2005/8/layout/hList2"/>
    <dgm:cxn modelId="{56EAF3CB-584A-4201-BA32-60E713C1881A}" type="presParOf" srcId="{91F6B371-3489-4DC4-8E04-07361EFDCC70}" destId="{670FF5E8-C055-45F2-BC7E-DEFDF8134C2A}" srcOrd="2" destOrd="0" presId="urn:microsoft.com/office/officeart/2005/8/layout/hList2"/>
    <dgm:cxn modelId="{EA6245B8-F8AF-44F5-AF58-D0D66F548E6F}" type="presParOf" srcId="{27064B70-8B1C-4A9E-87A4-2811E83D67C0}" destId="{E56B564F-8889-4567-9AFB-991AE9F80A40}" srcOrd="1" destOrd="0" presId="urn:microsoft.com/office/officeart/2005/8/layout/hList2"/>
    <dgm:cxn modelId="{2BC186E3-D50F-413E-A82C-A6012371E26A}" type="presParOf" srcId="{27064B70-8B1C-4A9E-87A4-2811E83D67C0}" destId="{400EB1CA-4C39-4E82-9C13-33F0004A586D}" srcOrd="2" destOrd="0" presId="urn:microsoft.com/office/officeart/2005/8/layout/hList2"/>
    <dgm:cxn modelId="{B3803E6B-EDC1-48FC-8519-CF0A4B74BCEC}" type="presParOf" srcId="{400EB1CA-4C39-4E82-9C13-33F0004A586D}" destId="{4EF4AB87-7E45-4A4F-BC36-7CC719CA9C30}" srcOrd="0" destOrd="0" presId="urn:microsoft.com/office/officeart/2005/8/layout/hList2"/>
    <dgm:cxn modelId="{687A33D4-5E0B-4D73-8618-0DCE76814C2E}" type="presParOf" srcId="{400EB1CA-4C39-4E82-9C13-33F0004A586D}" destId="{6A8EF535-243D-4D24-A9F3-89ED3712EF73}" srcOrd="1" destOrd="0" presId="urn:microsoft.com/office/officeart/2005/8/layout/hList2"/>
    <dgm:cxn modelId="{13DF5D41-D6AC-4574-B1B4-07A8B24A6742}" type="presParOf" srcId="{400EB1CA-4C39-4E82-9C13-33F0004A586D}" destId="{BEF8C5FA-6103-4066-B699-AD40F852AA56}" srcOrd="2" destOrd="0" presId="urn:microsoft.com/office/officeart/2005/8/layout/hList2"/>
    <dgm:cxn modelId="{361DC824-954C-48D5-B7DD-47A098D8F207}" type="presParOf" srcId="{27064B70-8B1C-4A9E-87A4-2811E83D67C0}" destId="{DFFEB9D5-8B0B-4646-B47F-455EB6EB3AF2}" srcOrd="3" destOrd="0" presId="urn:microsoft.com/office/officeart/2005/8/layout/hList2"/>
    <dgm:cxn modelId="{4F80BC16-7D14-49BA-BDB0-8D0BAC60A577}" type="presParOf" srcId="{27064B70-8B1C-4A9E-87A4-2811E83D67C0}" destId="{447DCC70-456E-421D-8305-4694F50EB9E8}" srcOrd="4" destOrd="0" presId="urn:microsoft.com/office/officeart/2005/8/layout/hList2"/>
    <dgm:cxn modelId="{E7C2AC18-CD35-4D13-ACBF-9DA04F503F41}" type="presParOf" srcId="{447DCC70-456E-421D-8305-4694F50EB9E8}" destId="{196C7699-F050-4B14-9878-466BA044435E}" srcOrd="0" destOrd="0" presId="urn:microsoft.com/office/officeart/2005/8/layout/hList2"/>
    <dgm:cxn modelId="{37D8DFC6-8D04-4068-B54C-43AF39696913}" type="presParOf" srcId="{447DCC70-456E-421D-8305-4694F50EB9E8}" destId="{C05648C3-48D9-4978-9C8F-BB4436ADDA6E}" srcOrd="1" destOrd="0" presId="urn:microsoft.com/office/officeart/2005/8/layout/hList2"/>
    <dgm:cxn modelId="{4894A7D8-D956-41B8-9213-F8C4F0BF2571}" type="presParOf" srcId="{447DCC70-456E-421D-8305-4694F50EB9E8}" destId="{32E0D454-8327-470C-9FF0-24EC30A42410}" srcOrd="2" destOrd="0" presId="urn:microsoft.com/office/officeart/2005/8/layout/hList2"/>
  </dgm:cxnLst>
  <dgm:bg>
    <a:solidFill>
      <a:srgbClr val="FFFF0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2060477-318E-4C0B-B528-C55A2628AA28}" type="doc">
      <dgm:prSet loTypeId="urn:microsoft.com/office/officeart/2005/8/layout/hList2" loCatId="list" qsTypeId="urn:microsoft.com/office/officeart/2005/8/quickstyle/simple4" qsCatId="simple" csTypeId="urn:microsoft.com/office/officeart/2005/8/colors/accent3_5" csCatId="accent3" phldr="1"/>
      <dgm:spPr/>
      <dgm:t>
        <a:bodyPr/>
        <a:lstStyle/>
        <a:p>
          <a:endParaRPr lang="it-IT"/>
        </a:p>
      </dgm:t>
    </dgm:pt>
    <dgm:pt modelId="{0F90B976-3B5A-46F6-A0CA-3AE3E50C0EC6}">
      <dgm:prSet phldrT="[Testo]"/>
      <dgm:spPr/>
      <dgm:t>
        <a:bodyPr/>
        <a:lstStyle/>
        <a:p>
          <a:r>
            <a:rPr lang="it-IT" dirty="0" err="1"/>
            <a:t>Disregolazione</a:t>
          </a:r>
          <a:r>
            <a:rPr lang="it-IT" dirty="0"/>
            <a:t> umore</a:t>
          </a:r>
        </a:p>
      </dgm:t>
    </dgm:pt>
    <dgm:pt modelId="{EE3718F3-01E3-4CF6-9DB3-2DB1D3EB3358}" type="parTrans" cxnId="{A1BA630B-D158-4EE4-8AEE-6B6CEED889F8}">
      <dgm:prSet/>
      <dgm:spPr/>
      <dgm:t>
        <a:bodyPr/>
        <a:lstStyle/>
        <a:p>
          <a:endParaRPr lang="it-IT"/>
        </a:p>
      </dgm:t>
    </dgm:pt>
    <dgm:pt modelId="{5EAF7B01-546D-4EB0-B0C3-01D7632D0E1F}" type="sibTrans" cxnId="{A1BA630B-D158-4EE4-8AEE-6B6CEED889F8}">
      <dgm:prSet/>
      <dgm:spPr/>
      <dgm:t>
        <a:bodyPr/>
        <a:lstStyle/>
        <a:p>
          <a:endParaRPr lang="it-IT"/>
        </a:p>
      </dgm:t>
    </dgm:pt>
    <dgm:pt modelId="{663DA82D-BC2A-452A-AFD5-090A3109C48D}">
      <dgm:prSet phldrT="[Testo]" custT="1"/>
      <dgm:spPr>
        <a:solidFill>
          <a:schemeClr val="bg1">
            <a:lumMod val="75000"/>
          </a:schemeClr>
        </a:solidFill>
      </dgm:spPr>
      <dgm:t>
        <a:bodyPr/>
        <a:lstStyle/>
        <a:p>
          <a:r>
            <a:rPr lang="it-IT" sz="1500" dirty="0">
              <a:solidFill>
                <a:schemeClr val="tx1"/>
              </a:solidFill>
            </a:rPr>
            <a:t>In aggiunta a quanto detto per l’infanzia, bambini e adolescenti devono rimanere in cura per almeno 1 anno dalla regressione sintomatologica; anche molto di più se la depressione è durata più di 2 anni.</a:t>
          </a:r>
        </a:p>
      </dgm:t>
    </dgm:pt>
    <dgm:pt modelId="{624DFCD5-02BD-4C89-AED7-D8B13D0C744D}" type="parTrans" cxnId="{95DE85FE-C148-4788-AB9F-1535CD780105}">
      <dgm:prSet/>
      <dgm:spPr/>
      <dgm:t>
        <a:bodyPr/>
        <a:lstStyle/>
        <a:p>
          <a:endParaRPr lang="it-IT"/>
        </a:p>
      </dgm:t>
    </dgm:pt>
    <dgm:pt modelId="{A07E5E13-48E7-4583-8DED-CC14A425E631}" type="sibTrans" cxnId="{95DE85FE-C148-4788-AB9F-1535CD780105}">
      <dgm:prSet/>
      <dgm:spPr/>
      <dgm:t>
        <a:bodyPr/>
        <a:lstStyle/>
        <a:p>
          <a:endParaRPr lang="it-IT"/>
        </a:p>
      </dgm:t>
    </dgm:pt>
    <dgm:pt modelId="{E2B15B02-D194-44B1-8A16-1A05712AFDA7}">
      <dgm:prSet phldrT="[Testo]"/>
      <dgm:spPr/>
      <dgm:t>
        <a:bodyPr/>
        <a:lstStyle/>
        <a:p>
          <a:r>
            <a:rPr lang="it-IT" dirty="0"/>
            <a:t>Depressione persistente</a:t>
          </a:r>
        </a:p>
      </dgm:t>
    </dgm:pt>
    <dgm:pt modelId="{48937C62-3127-4423-BD33-34D839F4DC3A}" type="parTrans" cxnId="{3138106E-83A8-4E12-868B-7353C7D69951}">
      <dgm:prSet/>
      <dgm:spPr/>
      <dgm:t>
        <a:bodyPr/>
        <a:lstStyle/>
        <a:p>
          <a:endParaRPr lang="it-IT"/>
        </a:p>
      </dgm:t>
    </dgm:pt>
    <dgm:pt modelId="{21983D78-5F28-41EF-807A-6E3D17AB1514}" type="sibTrans" cxnId="{3138106E-83A8-4E12-868B-7353C7D69951}">
      <dgm:prSet/>
      <dgm:spPr/>
      <dgm:t>
        <a:bodyPr/>
        <a:lstStyle/>
        <a:p>
          <a:endParaRPr lang="it-IT"/>
        </a:p>
      </dgm:t>
    </dgm:pt>
    <dgm:pt modelId="{6A2C5785-5F15-4930-98F5-1A72FCADB89B}">
      <dgm:prSet phldrT="[Testo]" custT="1"/>
      <dgm:spPr>
        <a:solidFill>
          <a:schemeClr val="bg1">
            <a:lumMod val="65000"/>
          </a:schemeClr>
        </a:solidFill>
      </dgm:spPr>
      <dgm:t>
        <a:bodyPr/>
        <a:lstStyle/>
        <a:p>
          <a:pPr algn="just"/>
          <a:r>
            <a:rPr lang="it-IT" sz="1500" dirty="0">
              <a:solidFill>
                <a:schemeClr val="tx1"/>
              </a:solidFill>
            </a:rPr>
            <a:t>Oltre a quanto detto prima, l'anamnesi deve includere la presenza di fattori causali, tra cui la violenza domestica, la violenza e lo sfruttamento sessuale, e gli effetti avversi dei farmaci. Devono essere poste domande riguardo comportamenti suicidari (ideazione, tentativi).</a:t>
          </a:r>
        </a:p>
      </dgm:t>
    </dgm:pt>
    <dgm:pt modelId="{E6E5FD45-2AEF-4B06-BEB0-9D8AC9D5325B}" type="parTrans" cxnId="{BB109791-587F-4151-BBA7-2A1BBFFB2DD3}">
      <dgm:prSet/>
      <dgm:spPr/>
      <dgm:t>
        <a:bodyPr/>
        <a:lstStyle/>
        <a:p>
          <a:endParaRPr lang="it-IT"/>
        </a:p>
      </dgm:t>
    </dgm:pt>
    <dgm:pt modelId="{2DF33BBA-6F60-4BF5-849D-6E4F63AFA379}" type="sibTrans" cxnId="{BB109791-587F-4151-BBA7-2A1BBFFB2DD3}">
      <dgm:prSet/>
      <dgm:spPr/>
      <dgm:t>
        <a:bodyPr/>
        <a:lstStyle/>
        <a:p>
          <a:endParaRPr lang="it-IT"/>
        </a:p>
      </dgm:t>
    </dgm:pt>
    <dgm:pt modelId="{A2A9AC43-2827-4CC0-836B-A7DCC85F384F}">
      <dgm:prSet phldrT="[Testo]"/>
      <dgm:spPr/>
      <dgm:t>
        <a:bodyPr/>
        <a:lstStyle/>
        <a:p>
          <a:r>
            <a:rPr lang="it-IT" dirty="0"/>
            <a:t>Depressione maggiore</a:t>
          </a:r>
        </a:p>
      </dgm:t>
    </dgm:pt>
    <dgm:pt modelId="{95867F48-14D5-46D5-83D9-099C74D88D53}" type="parTrans" cxnId="{6475C77F-0B0D-4E7E-9317-3F9CE3E7DE2C}">
      <dgm:prSet/>
      <dgm:spPr/>
      <dgm:t>
        <a:bodyPr/>
        <a:lstStyle/>
        <a:p>
          <a:endParaRPr lang="it-IT"/>
        </a:p>
      </dgm:t>
    </dgm:pt>
    <dgm:pt modelId="{E2DE19D0-5AB7-4C3F-A8E8-5FF913F20B69}" type="sibTrans" cxnId="{6475C77F-0B0D-4E7E-9317-3F9CE3E7DE2C}">
      <dgm:prSet/>
      <dgm:spPr/>
      <dgm:t>
        <a:bodyPr/>
        <a:lstStyle/>
        <a:p>
          <a:endParaRPr lang="it-IT"/>
        </a:p>
      </dgm:t>
    </dgm:pt>
    <dgm:pt modelId="{364B69DC-053C-40FF-B0B4-64D9F0BE0893}">
      <dgm:prSet phldrT="[Testo]" custT="1"/>
      <dgm:spPr>
        <a:solidFill>
          <a:schemeClr val="bg1">
            <a:lumMod val="50000"/>
          </a:schemeClr>
        </a:solidFill>
      </dgm:spPr>
      <dgm:t>
        <a:bodyPr/>
        <a:lstStyle/>
        <a:p>
          <a:pPr algn="l"/>
          <a:r>
            <a:rPr lang="it-IT" sz="1400" dirty="0">
              <a:solidFill>
                <a:schemeClr val="tx1"/>
              </a:solidFill>
            </a:rPr>
            <a:t>Oltre ai criteri indicati per l’infanzia, la depressione grave nell'adolescenza è un fattore di rischio per insuccessi nella carriera scolastica, per abuso di sostanze stupefacenti,  per comportamenti suicidari e/o autolesivi anche gravi. Nel periodo in cui presentano uno stato depressivo, i ragazzi  tendono a restare molto indietro negli studi e a perdere importanti relazioni con il gruppo dei pari.</a:t>
          </a:r>
        </a:p>
      </dgm:t>
    </dgm:pt>
    <dgm:pt modelId="{DC8087B3-68CB-4F0F-8353-B3FBA67C8B10}" type="parTrans" cxnId="{F079831B-3331-43F5-B38F-1A77613C8B7C}">
      <dgm:prSet/>
      <dgm:spPr/>
      <dgm:t>
        <a:bodyPr/>
        <a:lstStyle/>
        <a:p>
          <a:endParaRPr lang="it-IT"/>
        </a:p>
      </dgm:t>
    </dgm:pt>
    <dgm:pt modelId="{D6863447-ED82-45A2-9FB4-DC2303F0D772}" type="sibTrans" cxnId="{F079831B-3331-43F5-B38F-1A77613C8B7C}">
      <dgm:prSet/>
      <dgm:spPr/>
      <dgm:t>
        <a:bodyPr/>
        <a:lstStyle/>
        <a:p>
          <a:endParaRPr lang="it-IT"/>
        </a:p>
      </dgm:t>
    </dgm:pt>
    <dgm:pt modelId="{6DA4B00F-0C91-4A8C-96EB-92A7B123F983}">
      <dgm:prSet phldrT="[Testo]" custT="1"/>
      <dgm:spPr>
        <a:solidFill>
          <a:schemeClr val="bg1">
            <a:lumMod val="50000"/>
          </a:schemeClr>
        </a:solidFill>
      </dgm:spPr>
      <dgm:t>
        <a:bodyPr/>
        <a:lstStyle/>
        <a:p>
          <a:pPr algn="just"/>
          <a:r>
            <a:rPr lang="it-IT" sz="1400" dirty="0">
              <a:solidFill>
                <a:schemeClr val="tx1"/>
              </a:solidFill>
            </a:rPr>
            <a:t>Episodi depressivi ripetuti possono essere predittivi di altre patologie psichiatriche in età adulta.</a:t>
          </a:r>
        </a:p>
      </dgm:t>
    </dgm:pt>
    <dgm:pt modelId="{4C2837AF-3414-42BB-AF85-6DDB7FF14F9C}" type="parTrans" cxnId="{95A94AD6-5415-48A2-9B3C-9A8D22AB966F}">
      <dgm:prSet/>
      <dgm:spPr/>
      <dgm:t>
        <a:bodyPr/>
        <a:lstStyle/>
        <a:p>
          <a:endParaRPr lang="it-IT"/>
        </a:p>
      </dgm:t>
    </dgm:pt>
    <dgm:pt modelId="{5119D931-AE65-4405-A47D-FAE5B5E28FF8}" type="sibTrans" cxnId="{95A94AD6-5415-48A2-9B3C-9A8D22AB966F}">
      <dgm:prSet/>
      <dgm:spPr/>
      <dgm:t>
        <a:bodyPr/>
        <a:lstStyle/>
        <a:p>
          <a:endParaRPr lang="it-IT"/>
        </a:p>
      </dgm:t>
    </dgm:pt>
    <dgm:pt modelId="{5A208506-5405-41C0-9DBA-3A68027C79D0}">
      <dgm:prSet custT="1"/>
      <dgm:spPr/>
      <dgm:t>
        <a:bodyPr/>
        <a:lstStyle/>
        <a:p>
          <a:r>
            <a:rPr lang="it-IT" sz="1500" dirty="0">
              <a:solidFill>
                <a:schemeClr val="tx1"/>
              </a:solidFill>
            </a:rPr>
            <a:t>Per i bambini è consigliato il solo trattamento psicoterapico mentre per gli adolescenti è consigliato anche quello farmacologico abbinato a quello psicoterapico optando per SNRI (quali </a:t>
          </a:r>
          <a:r>
            <a:rPr lang="it-IT" sz="1500" dirty="0" err="1">
              <a:solidFill>
                <a:schemeClr val="tx1"/>
              </a:solidFill>
            </a:rPr>
            <a:t>venlafaxina</a:t>
          </a:r>
          <a:r>
            <a:rPr lang="it-IT" sz="1500" dirty="0">
              <a:solidFill>
                <a:schemeClr val="tx1"/>
              </a:solidFill>
            </a:rPr>
            <a:t>, </a:t>
          </a:r>
          <a:r>
            <a:rPr lang="it-IT" sz="1500" dirty="0" err="1">
              <a:solidFill>
                <a:schemeClr val="tx1"/>
              </a:solidFill>
            </a:rPr>
            <a:t>duloxetina</a:t>
          </a:r>
          <a:r>
            <a:rPr lang="it-IT" sz="1500" dirty="0">
              <a:solidFill>
                <a:schemeClr val="tx1"/>
              </a:solidFill>
            </a:rPr>
            <a:t>, etc.) che paiono più efficaci dei SSRI (ad es. </a:t>
          </a:r>
          <a:r>
            <a:rPr lang="it-IT" sz="1500" dirty="0" err="1">
              <a:solidFill>
                <a:schemeClr val="tx1"/>
              </a:solidFill>
            </a:rPr>
            <a:t>fluoxetina</a:t>
          </a:r>
          <a:r>
            <a:rPr lang="it-IT" sz="1500" dirty="0">
              <a:solidFill>
                <a:schemeClr val="tx1"/>
              </a:solidFill>
            </a:rPr>
            <a:t>) </a:t>
          </a:r>
        </a:p>
      </dgm:t>
    </dgm:pt>
    <dgm:pt modelId="{57E77812-CD6B-4534-BC17-9EB5978552D2}" type="parTrans" cxnId="{DBF6F0C8-6C61-4D36-B75E-6497AA1E769F}">
      <dgm:prSet/>
      <dgm:spPr/>
      <dgm:t>
        <a:bodyPr/>
        <a:lstStyle/>
        <a:p>
          <a:endParaRPr lang="it-IT"/>
        </a:p>
      </dgm:t>
    </dgm:pt>
    <dgm:pt modelId="{ED231371-E6B5-40BB-B422-087D009EFF42}" type="sibTrans" cxnId="{DBF6F0C8-6C61-4D36-B75E-6497AA1E769F}">
      <dgm:prSet/>
      <dgm:spPr/>
      <dgm:t>
        <a:bodyPr/>
        <a:lstStyle/>
        <a:p>
          <a:endParaRPr lang="it-IT"/>
        </a:p>
      </dgm:t>
    </dgm:pt>
    <dgm:pt modelId="{9B4FBB90-CE3C-4174-8985-59E68450D86C}">
      <dgm:prSet phldrT="[Testo]" custT="1"/>
      <dgm:spPr>
        <a:solidFill>
          <a:schemeClr val="bg1">
            <a:lumMod val="65000"/>
          </a:schemeClr>
        </a:solidFill>
      </dgm:spPr>
      <dgm:t>
        <a:bodyPr/>
        <a:lstStyle/>
        <a:p>
          <a:pPr algn="just"/>
          <a:endParaRPr lang="it-IT" sz="1400" dirty="0">
            <a:solidFill>
              <a:schemeClr val="bg1"/>
            </a:solidFill>
          </a:endParaRPr>
        </a:p>
      </dgm:t>
    </dgm:pt>
    <dgm:pt modelId="{7BBFE883-B05C-4748-8F1C-6CB1FB22533C}" type="parTrans" cxnId="{EC535AD0-C30C-49A8-BC3D-E3B58F051C6E}">
      <dgm:prSet/>
      <dgm:spPr/>
      <dgm:t>
        <a:bodyPr/>
        <a:lstStyle/>
        <a:p>
          <a:endParaRPr lang="it-IT"/>
        </a:p>
      </dgm:t>
    </dgm:pt>
    <dgm:pt modelId="{B06457E4-70A1-40C9-9EC5-D6F05450DFEF}" type="sibTrans" cxnId="{EC535AD0-C30C-49A8-BC3D-E3B58F051C6E}">
      <dgm:prSet/>
      <dgm:spPr/>
      <dgm:t>
        <a:bodyPr/>
        <a:lstStyle/>
        <a:p>
          <a:endParaRPr lang="it-IT"/>
        </a:p>
      </dgm:t>
    </dgm:pt>
    <dgm:pt modelId="{4AF34B5B-5A28-4625-81B1-1E57B8A4CE5C}">
      <dgm:prSet phldrT="[Testo]" custT="1"/>
      <dgm:spPr>
        <a:solidFill>
          <a:schemeClr val="bg1">
            <a:lumMod val="65000"/>
          </a:schemeClr>
        </a:solidFill>
      </dgm:spPr>
      <dgm:t>
        <a:bodyPr/>
        <a:lstStyle/>
        <a:p>
          <a:pPr algn="just"/>
          <a:endParaRPr lang="it-IT" sz="1500" dirty="0">
            <a:solidFill>
              <a:schemeClr val="bg1"/>
            </a:solidFill>
          </a:endParaRPr>
        </a:p>
      </dgm:t>
    </dgm:pt>
    <dgm:pt modelId="{5D6A0E63-4CF2-4BF3-838A-3D8FCBCEFE3C}" type="parTrans" cxnId="{E4849122-C953-430A-8C6C-310E726EB2EE}">
      <dgm:prSet/>
      <dgm:spPr/>
      <dgm:t>
        <a:bodyPr/>
        <a:lstStyle/>
        <a:p>
          <a:endParaRPr lang="it-IT"/>
        </a:p>
      </dgm:t>
    </dgm:pt>
    <dgm:pt modelId="{1979E577-FBF7-4D93-A19C-305752C7FD71}" type="sibTrans" cxnId="{E4849122-C953-430A-8C6C-310E726EB2EE}">
      <dgm:prSet/>
      <dgm:spPr/>
      <dgm:t>
        <a:bodyPr/>
        <a:lstStyle/>
        <a:p>
          <a:endParaRPr lang="it-IT"/>
        </a:p>
      </dgm:t>
    </dgm:pt>
    <dgm:pt modelId="{57AF31C7-46F7-4984-A52A-177206E275BE}">
      <dgm:prSet phldrT="[Testo]" custT="1"/>
      <dgm:spPr>
        <a:solidFill>
          <a:schemeClr val="bg1">
            <a:lumMod val="65000"/>
          </a:schemeClr>
        </a:solidFill>
      </dgm:spPr>
      <dgm:t>
        <a:bodyPr/>
        <a:lstStyle/>
        <a:p>
          <a:pPr algn="just"/>
          <a:r>
            <a:rPr lang="it-IT" sz="1500" dirty="0">
              <a:solidFill>
                <a:schemeClr val="tx1"/>
              </a:solidFill>
            </a:rPr>
            <a:t>Appropriati esami di laboratorio sono necessari per escludere altre patologie (p. es., mononucleosi infettiva, malattie della tiroide, abuso di stupefacenti) che possono causare sintomi simili.</a:t>
          </a:r>
        </a:p>
      </dgm:t>
    </dgm:pt>
    <dgm:pt modelId="{0942ACD0-8B64-4B9F-8DF5-8FDDEB7B76EC}" type="parTrans" cxnId="{96FD1E85-6D38-461B-9AE3-3AE403830F77}">
      <dgm:prSet/>
      <dgm:spPr/>
      <dgm:t>
        <a:bodyPr/>
        <a:lstStyle/>
        <a:p>
          <a:endParaRPr lang="it-IT"/>
        </a:p>
      </dgm:t>
    </dgm:pt>
    <dgm:pt modelId="{596F1FFC-2FA0-43B8-891F-4835C2CF7A58}" type="sibTrans" cxnId="{96FD1E85-6D38-461B-9AE3-3AE403830F77}">
      <dgm:prSet/>
      <dgm:spPr/>
      <dgm:t>
        <a:bodyPr/>
        <a:lstStyle/>
        <a:p>
          <a:endParaRPr lang="it-IT"/>
        </a:p>
      </dgm:t>
    </dgm:pt>
    <dgm:pt modelId="{27064B70-8B1C-4A9E-87A4-2811E83D67C0}" type="pres">
      <dgm:prSet presAssocID="{D2060477-318E-4C0B-B528-C55A2628AA28}" presName="linearFlow" presStyleCnt="0">
        <dgm:presLayoutVars>
          <dgm:dir/>
          <dgm:animLvl val="lvl"/>
          <dgm:resizeHandles/>
        </dgm:presLayoutVars>
      </dgm:prSet>
      <dgm:spPr/>
    </dgm:pt>
    <dgm:pt modelId="{91F6B371-3489-4DC4-8E04-07361EFDCC70}" type="pres">
      <dgm:prSet presAssocID="{0F90B976-3B5A-46F6-A0CA-3AE3E50C0EC6}" presName="compositeNode" presStyleCnt="0">
        <dgm:presLayoutVars>
          <dgm:bulletEnabled val="1"/>
        </dgm:presLayoutVars>
      </dgm:prSet>
      <dgm:spPr/>
    </dgm:pt>
    <dgm:pt modelId="{49D32EA6-DAD5-46D6-B771-92FFD5515E70}" type="pres">
      <dgm:prSet presAssocID="{0F90B976-3B5A-46F6-A0CA-3AE3E50C0EC6}" presName="image" presStyleLbl="fgImgPlace1" presStyleIdx="0" presStyleCnt="3"/>
      <dgm:spPr>
        <a:solidFill>
          <a:schemeClr val="bg1">
            <a:lumMod val="85000"/>
            <a:alpha val="90000"/>
          </a:schemeClr>
        </a:solidFill>
      </dgm:spPr>
    </dgm:pt>
    <dgm:pt modelId="{B840AE43-A570-4F72-AF6F-4BF0CFC74FCB}" type="pres">
      <dgm:prSet presAssocID="{0F90B976-3B5A-46F6-A0CA-3AE3E50C0EC6}" presName="childNode" presStyleLbl="node1" presStyleIdx="0" presStyleCnt="3">
        <dgm:presLayoutVars>
          <dgm:bulletEnabled val="1"/>
        </dgm:presLayoutVars>
      </dgm:prSet>
      <dgm:spPr/>
    </dgm:pt>
    <dgm:pt modelId="{670FF5E8-C055-45F2-BC7E-DEFDF8134C2A}" type="pres">
      <dgm:prSet presAssocID="{0F90B976-3B5A-46F6-A0CA-3AE3E50C0EC6}" presName="parentNode" presStyleLbl="revTx" presStyleIdx="0" presStyleCnt="3">
        <dgm:presLayoutVars>
          <dgm:chMax val="0"/>
          <dgm:bulletEnabled val="1"/>
        </dgm:presLayoutVars>
      </dgm:prSet>
      <dgm:spPr/>
    </dgm:pt>
    <dgm:pt modelId="{E56B564F-8889-4567-9AFB-991AE9F80A40}" type="pres">
      <dgm:prSet presAssocID="{5EAF7B01-546D-4EB0-B0C3-01D7632D0E1F}" presName="sibTrans" presStyleCnt="0"/>
      <dgm:spPr/>
    </dgm:pt>
    <dgm:pt modelId="{400EB1CA-4C39-4E82-9C13-33F0004A586D}" type="pres">
      <dgm:prSet presAssocID="{E2B15B02-D194-44B1-8A16-1A05712AFDA7}" presName="compositeNode" presStyleCnt="0">
        <dgm:presLayoutVars>
          <dgm:bulletEnabled val="1"/>
        </dgm:presLayoutVars>
      </dgm:prSet>
      <dgm:spPr/>
    </dgm:pt>
    <dgm:pt modelId="{4EF4AB87-7E45-4A4F-BC36-7CC719CA9C30}" type="pres">
      <dgm:prSet presAssocID="{E2B15B02-D194-44B1-8A16-1A05712AFDA7}" presName="image" presStyleLbl="fgImgPlace1" presStyleIdx="1" presStyleCnt="3"/>
      <dgm:spPr>
        <a:solidFill>
          <a:schemeClr val="tx1">
            <a:lumMod val="50000"/>
            <a:lumOff val="50000"/>
            <a:alpha val="70000"/>
          </a:schemeClr>
        </a:solidFill>
      </dgm:spPr>
    </dgm:pt>
    <dgm:pt modelId="{6A8EF535-243D-4D24-A9F3-89ED3712EF73}" type="pres">
      <dgm:prSet presAssocID="{E2B15B02-D194-44B1-8A16-1A05712AFDA7}" presName="childNode" presStyleLbl="node1" presStyleIdx="1" presStyleCnt="3">
        <dgm:presLayoutVars>
          <dgm:bulletEnabled val="1"/>
        </dgm:presLayoutVars>
      </dgm:prSet>
      <dgm:spPr/>
    </dgm:pt>
    <dgm:pt modelId="{BEF8C5FA-6103-4066-B699-AD40F852AA56}" type="pres">
      <dgm:prSet presAssocID="{E2B15B02-D194-44B1-8A16-1A05712AFDA7}" presName="parentNode" presStyleLbl="revTx" presStyleIdx="1" presStyleCnt="3">
        <dgm:presLayoutVars>
          <dgm:chMax val="0"/>
          <dgm:bulletEnabled val="1"/>
        </dgm:presLayoutVars>
      </dgm:prSet>
      <dgm:spPr/>
    </dgm:pt>
    <dgm:pt modelId="{DFFEB9D5-8B0B-4646-B47F-455EB6EB3AF2}" type="pres">
      <dgm:prSet presAssocID="{21983D78-5F28-41EF-807A-6E3D17AB1514}" presName="sibTrans" presStyleCnt="0"/>
      <dgm:spPr/>
    </dgm:pt>
    <dgm:pt modelId="{447DCC70-456E-421D-8305-4694F50EB9E8}" type="pres">
      <dgm:prSet presAssocID="{A2A9AC43-2827-4CC0-836B-A7DCC85F384F}" presName="compositeNode" presStyleCnt="0">
        <dgm:presLayoutVars>
          <dgm:bulletEnabled val="1"/>
        </dgm:presLayoutVars>
      </dgm:prSet>
      <dgm:spPr/>
    </dgm:pt>
    <dgm:pt modelId="{196C7699-F050-4B14-9878-466BA044435E}" type="pres">
      <dgm:prSet presAssocID="{A2A9AC43-2827-4CC0-836B-A7DCC85F384F}" presName="image" presStyleLbl="fgImgPlace1" presStyleIdx="2" presStyleCnt="3"/>
      <dgm:spPr>
        <a:solidFill>
          <a:schemeClr val="tx1">
            <a:alpha val="50000"/>
          </a:schemeClr>
        </a:solidFill>
      </dgm:spPr>
    </dgm:pt>
    <dgm:pt modelId="{C05648C3-48D9-4978-9C8F-BB4436ADDA6E}" type="pres">
      <dgm:prSet presAssocID="{A2A9AC43-2827-4CC0-836B-A7DCC85F384F}" presName="childNode" presStyleLbl="node1" presStyleIdx="2" presStyleCnt="3" custLinFactNeighborX="-1255" custLinFactNeighborY="586">
        <dgm:presLayoutVars>
          <dgm:bulletEnabled val="1"/>
        </dgm:presLayoutVars>
      </dgm:prSet>
      <dgm:spPr/>
    </dgm:pt>
    <dgm:pt modelId="{32E0D454-8327-470C-9FF0-24EC30A42410}" type="pres">
      <dgm:prSet presAssocID="{A2A9AC43-2827-4CC0-836B-A7DCC85F384F}" presName="parentNode" presStyleLbl="revTx" presStyleIdx="2" presStyleCnt="3">
        <dgm:presLayoutVars>
          <dgm:chMax val="0"/>
          <dgm:bulletEnabled val="1"/>
        </dgm:presLayoutVars>
      </dgm:prSet>
      <dgm:spPr/>
    </dgm:pt>
  </dgm:ptLst>
  <dgm:cxnLst>
    <dgm:cxn modelId="{2345B103-178D-4A0C-BDD4-D4F79D923A17}" type="presOf" srcId="{E2B15B02-D194-44B1-8A16-1A05712AFDA7}" destId="{BEF8C5FA-6103-4066-B699-AD40F852AA56}" srcOrd="0" destOrd="0" presId="urn:microsoft.com/office/officeart/2005/8/layout/hList2"/>
    <dgm:cxn modelId="{A1BA630B-D158-4EE4-8AEE-6B6CEED889F8}" srcId="{D2060477-318E-4C0B-B528-C55A2628AA28}" destId="{0F90B976-3B5A-46F6-A0CA-3AE3E50C0EC6}" srcOrd="0" destOrd="0" parTransId="{EE3718F3-01E3-4CF6-9DB3-2DB1D3EB3358}" sibTransId="{5EAF7B01-546D-4EB0-B0C3-01D7632D0E1F}"/>
    <dgm:cxn modelId="{F079831B-3331-43F5-B38F-1A77613C8B7C}" srcId="{A2A9AC43-2827-4CC0-836B-A7DCC85F384F}" destId="{364B69DC-053C-40FF-B0B4-64D9F0BE0893}" srcOrd="0" destOrd="0" parTransId="{DC8087B3-68CB-4F0F-8353-B3FBA67C8B10}" sibTransId="{D6863447-ED82-45A2-9FB4-DC2303F0D772}"/>
    <dgm:cxn modelId="{E4849122-C953-430A-8C6C-310E726EB2EE}" srcId="{E2B15B02-D194-44B1-8A16-1A05712AFDA7}" destId="{4AF34B5B-5A28-4625-81B1-1E57B8A4CE5C}" srcOrd="2" destOrd="0" parTransId="{5D6A0E63-4CF2-4BF3-838A-3D8FCBCEFE3C}" sibTransId="{1979E577-FBF7-4D93-A19C-305752C7FD71}"/>
    <dgm:cxn modelId="{9CFBF05F-57DF-46A5-B1A0-63974A67ABBF}" type="presOf" srcId="{364B69DC-053C-40FF-B0B4-64D9F0BE0893}" destId="{C05648C3-48D9-4978-9C8F-BB4436ADDA6E}" srcOrd="0" destOrd="0" presId="urn:microsoft.com/office/officeart/2005/8/layout/hList2"/>
    <dgm:cxn modelId="{92FAAE41-8DE7-4884-9AAE-D0A0D266D4E0}" type="presOf" srcId="{4AF34B5B-5A28-4625-81B1-1E57B8A4CE5C}" destId="{6A8EF535-243D-4D24-A9F3-89ED3712EF73}" srcOrd="0" destOrd="2" presId="urn:microsoft.com/office/officeart/2005/8/layout/hList2"/>
    <dgm:cxn modelId="{3138106E-83A8-4E12-868B-7353C7D69951}" srcId="{D2060477-318E-4C0B-B528-C55A2628AA28}" destId="{E2B15B02-D194-44B1-8A16-1A05712AFDA7}" srcOrd="1" destOrd="0" parTransId="{48937C62-3127-4423-BD33-34D839F4DC3A}" sibTransId="{21983D78-5F28-41EF-807A-6E3D17AB1514}"/>
    <dgm:cxn modelId="{B47B246E-9498-404A-A435-135565A71F5F}" type="presOf" srcId="{6DA4B00F-0C91-4A8C-96EB-92A7B123F983}" destId="{C05648C3-48D9-4978-9C8F-BB4436ADDA6E}" srcOrd="0" destOrd="1" presId="urn:microsoft.com/office/officeart/2005/8/layout/hList2"/>
    <dgm:cxn modelId="{66EEC66E-9F41-4867-939D-E4338D1DFB2F}" type="presOf" srcId="{9B4FBB90-CE3C-4174-8985-59E68450D86C}" destId="{6A8EF535-243D-4D24-A9F3-89ED3712EF73}" srcOrd="0" destOrd="3" presId="urn:microsoft.com/office/officeart/2005/8/layout/hList2"/>
    <dgm:cxn modelId="{5DFCC651-31E1-4B7D-969A-A19AEB6CC79B}" type="presOf" srcId="{663DA82D-BC2A-452A-AFD5-090A3109C48D}" destId="{B840AE43-A570-4F72-AF6F-4BF0CFC74FCB}" srcOrd="0" destOrd="0" presId="urn:microsoft.com/office/officeart/2005/8/layout/hList2"/>
    <dgm:cxn modelId="{C23C5978-781F-40AC-BE3A-9633AA26C2B7}" type="presOf" srcId="{D2060477-318E-4C0B-B528-C55A2628AA28}" destId="{27064B70-8B1C-4A9E-87A4-2811E83D67C0}" srcOrd="0" destOrd="0" presId="urn:microsoft.com/office/officeart/2005/8/layout/hList2"/>
    <dgm:cxn modelId="{6475C77F-0B0D-4E7E-9317-3F9CE3E7DE2C}" srcId="{D2060477-318E-4C0B-B528-C55A2628AA28}" destId="{A2A9AC43-2827-4CC0-836B-A7DCC85F384F}" srcOrd="2" destOrd="0" parTransId="{95867F48-14D5-46D5-83D9-099C74D88D53}" sibTransId="{E2DE19D0-5AB7-4C3F-A8E8-5FF913F20B69}"/>
    <dgm:cxn modelId="{96FD1E85-6D38-461B-9AE3-3AE403830F77}" srcId="{E2B15B02-D194-44B1-8A16-1A05712AFDA7}" destId="{57AF31C7-46F7-4984-A52A-177206E275BE}" srcOrd="1" destOrd="0" parTransId="{0942ACD0-8B64-4B9F-8DF5-8FDDEB7B76EC}" sibTransId="{596F1FFC-2FA0-43B8-891F-4835C2CF7A58}"/>
    <dgm:cxn modelId="{BB109791-587F-4151-BBA7-2A1BBFFB2DD3}" srcId="{E2B15B02-D194-44B1-8A16-1A05712AFDA7}" destId="{6A2C5785-5F15-4930-98F5-1A72FCADB89B}" srcOrd="0" destOrd="0" parTransId="{E6E5FD45-2AEF-4B06-BEB0-9D8AC9D5325B}" sibTransId="{2DF33BBA-6F60-4BF5-849D-6E4F63AFA379}"/>
    <dgm:cxn modelId="{5E89A0AA-6946-4278-B415-8472B8A0E61C}" type="presOf" srcId="{6A2C5785-5F15-4930-98F5-1A72FCADB89B}" destId="{6A8EF535-243D-4D24-A9F3-89ED3712EF73}" srcOrd="0" destOrd="0" presId="urn:microsoft.com/office/officeart/2005/8/layout/hList2"/>
    <dgm:cxn modelId="{0F4314B5-17F1-48E6-B8B1-5D49A31B0D79}" type="presOf" srcId="{5A208506-5405-41C0-9DBA-3A68027C79D0}" destId="{B840AE43-A570-4F72-AF6F-4BF0CFC74FCB}" srcOrd="0" destOrd="1" presId="urn:microsoft.com/office/officeart/2005/8/layout/hList2"/>
    <dgm:cxn modelId="{2C023DBF-8C4B-46FB-83A5-294021118DB9}" type="presOf" srcId="{A2A9AC43-2827-4CC0-836B-A7DCC85F384F}" destId="{32E0D454-8327-470C-9FF0-24EC30A42410}" srcOrd="0" destOrd="0" presId="urn:microsoft.com/office/officeart/2005/8/layout/hList2"/>
    <dgm:cxn modelId="{DBF6F0C8-6C61-4D36-B75E-6497AA1E769F}" srcId="{0F90B976-3B5A-46F6-A0CA-3AE3E50C0EC6}" destId="{5A208506-5405-41C0-9DBA-3A68027C79D0}" srcOrd="1" destOrd="0" parTransId="{57E77812-CD6B-4534-BC17-9EB5978552D2}" sibTransId="{ED231371-E6B5-40BB-B422-087D009EFF42}"/>
    <dgm:cxn modelId="{EC535AD0-C30C-49A8-BC3D-E3B58F051C6E}" srcId="{E2B15B02-D194-44B1-8A16-1A05712AFDA7}" destId="{9B4FBB90-CE3C-4174-8985-59E68450D86C}" srcOrd="3" destOrd="0" parTransId="{7BBFE883-B05C-4748-8F1C-6CB1FB22533C}" sibTransId="{B06457E4-70A1-40C9-9EC5-D6F05450DFEF}"/>
    <dgm:cxn modelId="{3A9099D2-57E9-4E9B-83A7-C1845B784020}" type="presOf" srcId="{0F90B976-3B5A-46F6-A0CA-3AE3E50C0EC6}" destId="{670FF5E8-C055-45F2-BC7E-DEFDF8134C2A}" srcOrd="0" destOrd="0" presId="urn:microsoft.com/office/officeart/2005/8/layout/hList2"/>
    <dgm:cxn modelId="{95A94AD6-5415-48A2-9B3C-9A8D22AB966F}" srcId="{A2A9AC43-2827-4CC0-836B-A7DCC85F384F}" destId="{6DA4B00F-0C91-4A8C-96EB-92A7B123F983}" srcOrd="1" destOrd="0" parTransId="{4C2837AF-3414-42BB-AF85-6DDB7FF14F9C}" sibTransId="{5119D931-AE65-4405-A47D-FAE5B5E28FF8}"/>
    <dgm:cxn modelId="{5EA81DE9-C2AD-4FB2-91A3-F9EFA783B28A}" type="presOf" srcId="{57AF31C7-46F7-4984-A52A-177206E275BE}" destId="{6A8EF535-243D-4D24-A9F3-89ED3712EF73}" srcOrd="0" destOrd="1" presId="urn:microsoft.com/office/officeart/2005/8/layout/hList2"/>
    <dgm:cxn modelId="{95DE85FE-C148-4788-AB9F-1535CD780105}" srcId="{0F90B976-3B5A-46F6-A0CA-3AE3E50C0EC6}" destId="{663DA82D-BC2A-452A-AFD5-090A3109C48D}" srcOrd="0" destOrd="0" parTransId="{624DFCD5-02BD-4C89-AED7-D8B13D0C744D}" sibTransId="{A07E5E13-48E7-4583-8DED-CC14A425E631}"/>
    <dgm:cxn modelId="{A9FB99A4-91F2-4F92-8CB1-EFC644085E5F}" type="presParOf" srcId="{27064B70-8B1C-4A9E-87A4-2811E83D67C0}" destId="{91F6B371-3489-4DC4-8E04-07361EFDCC70}" srcOrd="0" destOrd="0" presId="urn:microsoft.com/office/officeart/2005/8/layout/hList2"/>
    <dgm:cxn modelId="{C57E89B5-BCC1-42C4-B34A-8FFE4742AB3D}" type="presParOf" srcId="{91F6B371-3489-4DC4-8E04-07361EFDCC70}" destId="{49D32EA6-DAD5-46D6-B771-92FFD5515E70}" srcOrd="0" destOrd="0" presId="urn:microsoft.com/office/officeart/2005/8/layout/hList2"/>
    <dgm:cxn modelId="{046F1A12-D27D-46DC-98F8-83D172DCE3CA}" type="presParOf" srcId="{91F6B371-3489-4DC4-8E04-07361EFDCC70}" destId="{B840AE43-A570-4F72-AF6F-4BF0CFC74FCB}" srcOrd="1" destOrd="0" presId="urn:microsoft.com/office/officeart/2005/8/layout/hList2"/>
    <dgm:cxn modelId="{725C4789-72C6-4360-A92E-6445F425AF5B}" type="presParOf" srcId="{91F6B371-3489-4DC4-8E04-07361EFDCC70}" destId="{670FF5E8-C055-45F2-BC7E-DEFDF8134C2A}" srcOrd="2" destOrd="0" presId="urn:microsoft.com/office/officeart/2005/8/layout/hList2"/>
    <dgm:cxn modelId="{BC094ACA-6BBF-4C96-84F5-7CC00684B5FF}" type="presParOf" srcId="{27064B70-8B1C-4A9E-87A4-2811E83D67C0}" destId="{E56B564F-8889-4567-9AFB-991AE9F80A40}" srcOrd="1" destOrd="0" presId="urn:microsoft.com/office/officeart/2005/8/layout/hList2"/>
    <dgm:cxn modelId="{1876F5FF-420F-4575-986E-54B958D621C9}" type="presParOf" srcId="{27064B70-8B1C-4A9E-87A4-2811E83D67C0}" destId="{400EB1CA-4C39-4E82-9C13-33F0004A586D}" srcOrd="2" destOrd="0" presId="urn:microsoft.com/office/officeart/2005/8/layout/hList2"/>
    <dgm:cxn modelId="{CEE1A6DD-2474-478B-9A98-AD241B90D043}" type="presParOf" srcId="{400EB1CA-4C39-4E82-9C13-33F0004A586D}" destId="{4EF4AB87-7E45-4A4F-BC36-7CC719CA9C30}" srcOrd="0" destOrd="0" presId="urn:microsoft.com/office/officeart/2005/8/layout/hList2"/>
    <dgm:cxn modelId="{2D1BC9B3-0C4E-42BA-8FE2-8A93457A0EF7}" type="presParOf" srcId="{400EB1CA-4C39-4E82-9C13-33F0004A586D}" destId="{6A8EF535-243D-4D24-A9F3-89ED3712EF73}" srcOrd="1" destOrd="0" presId="urn:microsoft.com/office/officeart/2005/8/layout/hList2"/>
    <dgm:cxn modelId="{5A4C4770-40A0-46BC-906D-D3CA46124424}" type="presParOf" srcId="{400EB1CA-4C39-4E82-9C13-33F0004A586D}" destId="{BEF8C5FA-6103-4066-B699-AD40F852AA56}" srcOrd="2" destOrd="0" presId="urn:microsoft.com/office/officeart/2005/8/layout/hList2"/>
    <dgm:cxn modelId="{50D46747-68F0-4050-9653-07FDBB2A0077}" type="presParOf" srcId="{27064B70-8B1C-4A9E-87A4-2811E83D67C0}" destId="{DFFEB9D5-8B0B-4646-B47F-455EB6EB3AF2}" srcOrd="3" destOrd="0" presId="urn:microsoft.com/office/officeart/2005/8/layout/hList2"/>
    <dgm:cxn modelId="{63B963CD-2820-49D5-B2AD-49913847D670}" type="presParOf" srcId="{27064B70-8B1C-4A9E-87A4-2811E83D67C0}" destId="{447DCC70-456E-421D-8305-4694F50EB9E8}" srcOrd="4" destOrd="0" presId="urn:microsoft.com/office/officeart/2005/8/layout/hList2"/>
    <dgm:cxn modelId="{64F12177-B45E-4776-B634-F46B0BD583CF}" type="presParOf" srcId="{447DCC70-456E-421D-8305-4694F50EB9E8}" destId="{196C7699-F050-4B14-9878-466BA044435E}" srcOrd="0" destOrd="0" presId="urn:microsoft.com/office/officeart/2005/8/layout/hList2"/>
    <dgm:cxn modelId="{A4411CF9-92EC-4763-9828-08EC472A2D18}" type="presParOf" srcId="{447DCC70-456E-421D-8305-4694F50EB9E8}" destId="{C05648C3-48D9-4978-9C8F-BB4436ADDA6E}" srcOrd="1" destOrd="0" presId="urn:microsoft.com/office/officeart/2005/8/layout/hList2"/>
    <dgm:cxn modelId="{A757C65F-DE31-4794-ACEA-6DB09F521AE3}" type="presParOf" srcId="{447DCC70-456E-421D-8305-4694F50EB9E8}" destId="{32E0D454-8327-470C-9FF0-24EC30A42410}" srcOrd="2" destOrd="0" presId="urn:microsoft.com/office/officeart/2005/8/layout/hList2"/>
  </dgm:cxnLst>
  <dgm:bg>
    <a:solidFill>
      <a:srgbClr val="FFFF0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2060477-318E-4C0B-B528-C55A2628AA28}" type="doc">
      <dgm:prSet loTypeId="urn:microsoft.com/office/officeart/2005/8/layout/hList2" loCatId="list" qsTypeId="urn:microsoft.com/office/officeart/2005/8/quickstyle/simple4" qsCatId="simple" csTypeId="urn:microsoft.com/office/officeart/2005/8/colors/accent3_5" csCatId="accent3" phldr="1"/>
      <dgm:spPr/>
      <dgm:t>
        <a:bodyPr/>
        <a:lstStyle/>
        <a:p>
          <a:endParaRPr lang="it-IT"/>
        </a:p>
      </dgm:t>
    </dgm:pt>
    <dgm:pt modelId="{0F90B976-3B5A-46F6-A0CA-3AE3E50C0EC6}">
      <dgm:prSet phldrT="[Testo]" custT="1"/>
      <dgm:spPr/>
      <dgm:t>
        <a:bodyPr/>
        <a:lstStyle/>
        <a:p>
          <a:r>
            <a:rPr lang="it-IT" sz="2900" dirty="0"/>
            <a:t>Distimia</a:t>
          </a:r>
        </a:p>
      </dgm:t>
    </dgm:pt>
    <dgm:pt modelId="{EE3718F3-01E3-4CF6-9DB3-2DB1D3EB3358}" type="parTrans" cxnId="{A1BA630B-D158-4EE4-8AEE-6B6CEED889F8}">
      <dgm:prSet/>
      <dgm:spPr/>
      <dgm:t>
        <a:bodyPr/>
        <a:lstStyle/>
        <a:p>
          <a:endParaRPr lang="it-IT"/>
        </a:p>
      </dgm:t>
    </dgm:pt>
    <dgm:pt modelId="{5EAF7B01-546D-4EB0-B0C3-01D7632D0E1F}" type="sibTrans" cxnId="{A1BA630B-D158-4EE4-8AEE-6B6CEED889F8}">
      <dgm:prSet/>
      <dgm:spPr/>
      <dgm:t>
        <a:bodyPr/>
        <a:lstStyle/>
        <a:p>
          <a:endParaRPr lang="it-IT"/>
        </a:p>
      </dgm:t>
    </dgm:pt>
    <dgm:pt modelId="{663DA82D-BC2A-452A-AFD5-090A3109C48D}">
      <dgm:prSet phldrT="[Testo]" custT="1"/>
      <dgm:spPr>
        <a:solidFill>
          <a:schemeClr val="bg1">
            <a:lumMod val="75000"/>
          </a:schemeClr>
        </a:solidFill>
      </dgm:spPr>
      <dgm:t>
        <a:bodyPr/>
        <a:lstStyle/>
        <a:p>
          <a:r>
            <a:rPr lang="it-IT" sz="2200" dirty="0">
              <a:solidFill>
                <a:schemeClr val="tx1"/>
              </a:solidFill>
            </a:rPr>
            <a:t>Depressione cronica del tono dell’umore</a:t>
          </a:r>
        </a:p>
      </dgm:t>
    </dgm:pt>
    <dgm:pt modelId="{624DFCD5-02BD-4C89-AED7-D8B13D0C744D}" type="parTrans" cxnId="{95DE85FE-C148-4788-AB9F-1535CD780105}">
      <dgm:prSet/>
      <dgm:spPr/>
      <dgm:t>
        <a:bodyPr/>
        <a:lstStyle/>
        <a:p>
          <a:endParaRPr lang="it-IT"/>
        </a:p>
      </dgm:t>
    </dgm:pt>
    <dgm:pt modelId="{A07E5E13-48E7-4583-8DED-CC14A425E631}" type="sibTrans" cxnId="{95DE85FE-C148-4788-AB9F-1535CD780105}">
      <dgm:prSet/>
      <dgm:spPr/>
      <dgm:t>
        <a:bodyPr/>
        <a:lstStyle/>
        <a:p>
          <a:endParaRPr lang="it-IT"/>
        </a:p>
      </dgm:t>
    </dgm:pt>
    <dgm:pt modelId="{E2B15B02-D194-44B1-8A16-1A05712AFDA7}">
      <dgm:prSet phldrT="[Testo]" custT="1"/>
      <dgm:spPr/>
      <dgm:t>
        <a:bodyPr/>
        <a:lstStyle/>
        <a:p>
          <a:r>
            <a:rPr lang="it-IT" sz="2900" dirty="0"/>
            <a:t>Sindrome depressiva </a:t>
          </a:r>
          <a:endParaRPr lang="it-IT" sz="2200" dirty="0"/>
        </a:p>
      </dgm:t>
    </dgm:pt>
    <dgm:pt modelId="{48937C62-3127-4423-BD33-34D839F4DC3A}" type="parTrans" cxnId="{3138106E-83A8-4E12-868B-7353C7D69951}">
      <dgm:prSet/>
      <dgm:spPr/>
      <dgm:t>
        <a:bodyPr/>
        <a:lstStyle/>
        <a:p>
          <a:endParaRPr lang="it-IT"/>
        </a:p>
      </dgm:t>
    </dgm:pt>
    <dgm:pt modelId="{21983D78-5F28-41EF-807A-6E3D17AB1514}" type="sibTrans" cxnId="{3138106E-83A8-4E12-868B-7353C7D69951}">
      <dgm:prSet/>
      <dgm:spPr/>
      <dgm:t>
        <a:bodyPr/>
        <a:lstStyle/>
        <a:p>
          <a:endParaRPr lang="it-IT"/>
        </a:p>
      </dgm:t>
    </dgm:pt>
    <dgm:pt modelId="{6A2C5785-5F15-4930-98F5-1A72FCADB89B}">
      <dgm:prSet phldrT="[Testo]" custT="1"/>
      <dgm:spPr>
        <a:solidFill>
          <a:schemeClr val="bg1">
            <a:lumMod val="65000"/>
          </a:schemeClr>
        </a:solidFill>
      </dgm:spPr>
      <dgm:t>
        <a:bodyPr/>
        <a:lstStyle/>
        <a:p>
          <a:pPr algn="just"/>
          <a:r>
            <a:rPr lang="it-IT" sz="2200" dirty="0">
              <a:solidFill>
                <a:schemeClr val="tx1"/>
              </a:solidFill>
            </a:rPr>
            <a:t>Ripetuti Episodi Depressivi di intensità lieve o media o grave (con o senza sintomi psicotici) con o senza sintomi biologici.</a:t>
          </a:r>
        </a:p>
      </dgm:t>
    </dgm:pt>
    <dgm:pt modelId="{E6E5FD45-2AEF-4B06-BEB0-9D8AC9D5325B}" type="parTrans" cxnId="{BB109791-587F-4151-BBA7-2A1BBFFB2DD3}">
      <dgm:prSet/>
      <dgm:spPr/>
      <dgm:t>
        <a:bodyPr/>
        <a:lstStyle/>
        <a:p>
          <a:endParaRPr lang="it-IT"/>
        </a:p>
      </dgm:t>
    </dgm:pt>
    <dgm:pt modelId="{2DF33BBA-6F60-4BF5-849D-6E4F63AFA379}" type="sibTrans" cxnId="{BB109791-587F-4151-BBA7-2A1BBFFB2DD3}">
      <dgm:prSet/>
      <dgm:spPr/>
      <dgm:t>
        <a:bodyPr/>
        <a:lstStyle/>
        <a:p>
          <a:endParaRPr lang="it-IT"/>
        </a:p>
      </dgm:t>
    </dgm:pt>
    <dgm:pt modelId="{A2A9AC43-2827-4CC0-836B-A7DCC85F384F}">
      <dgm:prSet phldrT="[Testo]" custT="1"/>
      <dgm:spPr/>
      <dgm:t>
        <a:bodyPr/>
        <a:lstStyle/>
        <a:p>
          <a:r>
            <a:rPr lang="it-IT" sz="2900" dirty="0"/>
            <a:t>Depressione maggiore</a:t>
          </a:r>
        </a:p>
      </dgm:t>
    </dgm:pt>
    <dgm:pt modelId="{95867F48-14D5-46D5-83D9-099C74D88D53}" type="parTrans" cxnId="{6475C77F-0B0D-4E7E-9317-3F9CE3E7DE2C}">
      <dgm:prSet/>
      <dgm:spPr/>
      <dgm:t>
        <a:bodyPr/>
        <a:lstStyle/>
        <a:p>
          <a:endParaRPr lang="it-IT"/>
        </a:p>
      </dgm:t>
    </dgm:pt>
    <dgm:pt modelId="{E2DE19D0-5AB7-4C3F-A8E8-5FF913F20B69}" type="sibTrans" cxnId="{6475C77F-0B0D-4E7E-9317-3F9CE3E7DE2C}">
      <dgm:prSet/>
      <dgm:spPr/>
      <dgm:t>
        <a:bodyPr/>
        <a:lstStyle/>
        <a:p>
          <a:endParaRPr lang="it-IT"/>
        </a:p>
      </dgm:t>
    </dgm:pt>
    <dgm:pt modelId="{364B69DC-053C-40FF-B0B4-64D9F0BE0893}">
      <dgm:prSet phldrT="[Testo]" custT="1"/>
      <dgm:spPr>
        <a:solidFill>
          <a:schemeClr val="bg1">
            <a:lumMod val="50000"/>
          </a:schemeClr>
        </a:solidFill>
      </dgm:spPr>
      <dgm:t>
        <a:bodyPr/>
        <a:lstStyle/>
        <a:p>
          <a:r>
            <a:rPr lang="it-IT" sz="2200" dirty="0">
              <a:solidFill>
                <a:schemeClr val="tx1"/>
              </a:solidFill>
            </a:rPr>
            <a:t>Ripetuti Episodi Depressivi di intensità grave con sintomi psicotici (deliri, allucinazioni) e con i sintomi  psicotici congrui o incongrui </a:t>
          </a:r>
          <a:r>
            <a:rPr lang="it-IT" sz="2200">
              <a:solidFill>
                <a:schemeClr val="tx1"/>
              </a:solidFill>
            </a:rPr>
            <a:t>all’umore.</a:t>
          </a:r>
          <a:endParaRPr lang="it-IT" sz="2200" dirty="0">
            <a:solidFill>
              <a:schemeClr val="tx1"/>
            </a:solidFill>
          </a:endParaRPr>
        </a:p>
      </dgm:t>
    </dgm:pt>
    <dgm:pt modelId="{DC8087B3-68CB-4F0F-8353-B3FBA67C8B10}" type="parTrans" cxnId="{F079831B-3331-43F5-B38F-1A77613C8B7C}">
      <dgm:prSet/>
      <dgm:spPr/>
      <dgm:t>
        <a:bodyPr/>
        <a:lstStyle/>
        <a:p>
          <a:endParaRPr lang="it-IT"/>
        </a:p>
      </dgm:t>
    </dgm:pt>
    <dgm:pt modelId="{D6863447-ED82-45A2-9FB4-DC2303F0D772}" type="sibTrans" cxnId="{F079831B-3331-43F5-B38F-1A77613C8B7C}">
      <dgm:prSet/>
      <dgm:spPr/>
      <dgm:t>
        <a:bodyPr/>
        <a:lstStyle/>
        <a:p>
          <a:endParaRPr lang="it-IT"/>
        </a:p>
      </dgm:t>
    </dgm:pt>
    <dgm:pt modelId="{2AD279ED-5BF3-42E0-A387-777E1BC17C7F}">
      <dgm:prSet phldrT="[Testo]" custT="1"/>
      <dgm:spPr>
        <a:solidFill>
          <a:schemeClr val="bg1">
            <a:lumMod val="75000"/>
          </a:schemeClr>
        </a:solidFill>
      </dgm:spPr>
      <dgm:t>
        <a:bodyPr/>
        <a:lstStyle/>
        <a:p>
          <a:r>
            <a:rPr lang="it-IT" sz="2200" dirty="0">
              <a:solidFill>
                <a:schemeClr val="tx1"/>
              </a:solidFill>
            </a:rPr>
            <a:t>Persistente da almeno 2 anni </a:t>
          </a:r>
        </a:p>
      </dgm:t>
    </dgm:pt>
    <dgm:pt modelId="{088E3243-49FC-4522-80E9-29384DBCFB41}" type="parTrans" cxnId="{A4B25139-7B87-458E-AB10-3F783164ADB2}">
      <dgm:prSet/>
      <dgm:spPr/>
      <dgm:t>
        <a:bodyPr/>
        <a:lstStyle/>
        <a:p>
          <a:endParaRPr lang="it-IT"/>
        </a:p>
      </dgm:t>
    </dgm:pt>
    <dgm:pt modelId="{02AD1287-C0C5-4561-B486-571FB68A89C3}" type="sibTrans" cxnId="{A4B25139-7B87-458E-AB10-3F783164ADB2}">
      <dgm:prSet/>
      <dgm:spPr/>
      <dgm:t>
        <a:bodyPr/>
        <a:lstStyle/>
        <a:p>
          <a:endParaRPr lang="it-IT"/>
        </a:p>
      </dgm:t>
    </dgm:pt>
    <dgm:pt modelId="{0F18BCDC-8B5C-4A99-84E9-9481C30E7906}">
      <dgm:prSet phldrT="[Testo]" custT="1"/>
      <dgm:spPr>
        <a:solidFill>
          <a:schemeClr val="bg1">
            <a:lumMod val="75000"/>
          </a:schemeClr>
        </a:solidFill>
      </dgm:spPr>
      <dgm:t>
        <a:bodyPr/>
        <a:lstStyle/>
        <a:p>
          <a:r>
            <a:rPr lang="it-IT" sz="2200" dirty="0">
              <a:solidFill>
                <a:schemeClr val="tx1"/>
              </a:solidFill>
            </a:rPr>
            <a:t>Con sintomi non così gravi o intensi da raffigurare una Sindrome depressiva ricorrente</a:t>
          </a:r>
        </a:p>
      </dgm:t>
    </dgm:pt>
    <dgm:pt modelId="{7A4A3F31-891A-4A18-8A49-6EDD61DA9529}" type="parTrans" cxnId="{F8C27914-9CED-4404-AFDB-24537C79E060}">
      <dgm:prSet/>
      <dgm:spPr/>
      <dgm:t>
        <a:bodyPr/>
        <a:lstStyle/>
        <a:p>
          <a:endParaRPr lang="it-IT"/>
        </a:p>
      </dgm:t>
    </dgm:pt>
    <dgm:pt modelId="{10185A18-7F5B-477D-9010-7B92B1D8EF0B}" type="sibTrans" cxnId="{F8C27914-9CED-4404-AFDB-24537C79E060}">
      <dgm:prSet/>
      <dgm:spPr/>
      <dgm:t>
        <a:bodyPr/>
        <a:lstStyle/>
        <a:p>
          <a:endParaRPr lang="it-IT"/>
        </a:p>
      </dgm:t>
    </dgm:pt>
    <dgm:pt modelId="{27064B70-8B1C-4A9E-87A4-2811E83D67C0}" type="pres">
      <dgm:prSet presAssocID="{D2060477-318E-4C0B-B528-C55A2628AA28}" presName="linearFlow" presStyleCnt="0">
        <dgm:presLayoutVars>
          <dgm:dir/>
          <dgm:animLvl val="lvl"/>
          <dgm:resizeHandles/>
        </dgm:presLayoutVars>
      </dgm:prSet>
      <dgm:spPr/>
    </dgm:pt>
    <dgm:pt modelId="{91F6B371-3489-4DC4-8E04-07361EFDCC70}" type="pres">
      <dgm:prSet presAssocID="{0F90B976-3B5A-46F6-A0CA-3AE3E50C0EC6}" presName="compositeNode" presStyleCnt="0">
        <dgm:presLayoutVars>
          <dgm:bulletEnabled val="1"/>
        </dgm:presLayoutVars>
      </dgm:prSet>
      <dgm:spPr/>
    </dgm:pt>
    <dgm:pt modelId="{49D32EA6-DAD5-46D6-B771-92FFD5515E70}" type="pres">
      <dgm:prSet presAssocID="{0F90B976-3B5A-46F6-A0CA-3AE3E50C0EC6}" presName="image" presStyleLbl="fgImgPlace1" presStyleIdx="0" presStyleCnt="3"/>
      <dgm:spPr>
        <a:solidFill>
          <a:schemeClr val="bg1">
            <a:lumMod val="85000"/>
            <a:alpha val="90000"/>
          </a:schemeClr>
        </a:solidFill>
      </dgm:spPr>
    </dgm:pt>
    <dgm:pt modelId="{B840AE43-A570-4F72-AF6F-4BF0CFC74FCB}" type="pres">
      <dgm:prSet presAssocID="{0F90B976-3B5A-46F6-A0CA-3AE3E50C0EC6}" presName="childNode" presStyleLbl="node1" presStyleIdx="0" presStyleCnt="3">
        <dgm:presLayoutVars>
          <dgm:bulletEnabled val="1"/>
        </dgm:presLayoutVars>
      </dgm:prSet>
      <dgm:spPr/>
    </dgm:pt>
    <dgm:pt modelId="{670FF5E8-C055-45F2-BC7E-DEFDF8134C2A}" type="pres">
      <dgm:prSet presAssocID="{0F90B976-3B5A-46F6-A0CA-3AE3E50C0EC6}" presName="parentNode" presStyleLbl="revTx" presStyleIdx="0" presStyleCnt="3">
        <dgm:presLayoutVars>
          <dgm:chMax val="0"/>
          <dgm:bulletEnabled val="1"/>
        </dgm:presLayoutVars>
      </dgm:prSet>
      <dgm:spPr/>
    </dgm:pt>
    <dgm:pt modelId="{E56B564F-8889-4567-9AFB-991AE9F80A40}" type="pres">
      <dgm:prSet presAssocID="{5EAF7B01-546D-4EB0-B0C3-01D7632D0E1F}" presName="sibTrans" presStyleCnt="0"/>
      <dgm:spPr/>
    </dgm:pt>
    <dgm:pt modelId="{400EB1CA-4C39-4E82-9C13-33F0004A586D}" type="pres">
      <dgm:prSet presAssocID="{E2B15B02-D194-44B1-8A16-1A05712AFDA7}" presName="compositeNode" presStyleCnt="0">
        <dgm:presLayoutVars>
          <dgm:bulletEnabled val="1"/>
        </dgm:presLayoutVars>
      </dgm:prSet>
      <dgm:spPr/>
    </dgm:pt>
    <dgm:pt modelId="{4EF4AB87-7E45-4A4F-BC36-7CC719CA9C30}" type="pres">
      <dgm:prSet presAssocID="{E2B15B02-D194-44B1-8A16-1A05712AFDA7}" presName="image" presStyleLbl="fgImgPlace1" presStyleIdx="1" presStyleCnt="3"/>
      <dgm:spPr>
        <a:solidFill>
          <a:schemeClr val="tx1">
            <a:lumMod val="50000"/>
            <a:lumOff val="50000"/>
            <a:alpha val="70000"/>
          </a:schemeClr>
        </a:solidFill>
      </dgm:spPr>
    </dgm:pt>
    <dgm:pt modelId="{6A8EF535-243D-4D24-A9F3-89ED3712EF73}" type="pres">
      <dgm:prSet presAssocID="{E2B15B02-D194-44B1-8A16-1A05712AFDA7}" presName="childNode" presStyleLbl="node1" presStyleIdx="1" presStyleCnt="3">
        <dgm:presLayoutVars>
          <dgm:bulletEnabled val="1"/>
        </dgm:presLayoutVars>
      </dgm:prSet>
      <dgm:spPr/>
    </dgm:pt>
    <dgm:pt modelId="{BEF8C5FA-6103-4066-B699-AD40F852AA56}" type="pres">
      <dgm:prSet presAssocID="{E2B15B02-D194-44B1-8A16-1A05712AFDA7}" presName="parentNode" presStyleLbl="revTx" presStyleIdx="1" presStyleCnt="3">
        <dgm:presLayoutVars>
          <dgm:chMax val="0"/>
          <dgm:bulletEnabled val="1"/>
        </dgm:presLayoutVars>
      </dgm:prSet>
      <dgm:spPr/>
    </dgm:pt>
    <dgm:pt modelId="{DFFEB9D5-8B0B-4646-B47F-455EB6EB3AF2}" type="pres">
      <dgm:prSet presAssocID="{21983D78-5F28-41EF-807A-6E3D17AB1514}" presName="sibTrans" presStyleCnt="0"/>
      <dgm:spPr/>
    </dgm:pt>
    <dgm:pt modelId="{447DCC70-456E-421D-8305-4694F50EB9E8}" type="pres">
      <dgm:prSet presAssocID="{A2A9AC43-2827-4CC0-836B-A7DCC85F384F}" presName="compositeNode" presStyleCnt="0">
        <dgm:presLayoutVars>
          <dgm:bulletEnabled val="1"/>
        </dgm:presLayoutVars>
      </dgm:prSet>
      <dgm:spPr/>
    </dgm:pt>
    <dgm:pt modelId="{196C7699-F050-4B14-9878-466BA044435E}" type="pres">
      <dgm:prSet presAssocID="{A2A9AC43-2827-4CC0-836B-A7DCC85F384F}" presName="image" presStyleLbl="fgImgPlace1" presStyleIdx="2" presStyleCnt="3"/>
      <dgm:spPr>
        <a:solidFill>
          <a:schemeClr val="tx1">
            <a:alpha val="50000"/>
          </a:schemeClr>
        </a:solidFill>
      </dgm:spPr>
    </dgm:pt>
    <dgm:pt modelId="{C05648C3-48D9-4978-9C8F-BB4436ADDA6E}" type="pres">
      <dgm:prSet presAssocID="{A2A9AC43-2827-4CC0-836B-A7DCC85F384F}" presName="childNode" presStyleLbl="node1" presStyleIdx="2" presStyleCnt="3" custLinFactNeighborX="-3346" custLinFactNeighborY="-1465">
        <dgm:presLayoutVars>
          <dgm:bulletEnabled val="1"/>
        </dgm:presLayoutVars>
      </dgm:prSet>
      <dgm:spPr/>
    </dgm:pt>
    <dgm:pt modelId="{32E0D454-8327-470C-9FF0-24EC30A42410}" type="pres">
      <dgm:prSet presAssocID="{A2A9AC43-2827-4CC0-836B-A7DCC85F384F}" presName="parentNode" presStyleLbl="revTx" presStyleIdx="2" presStyleCnt="3">
        <dgm:presLayoutVars>
          <dgm:chMax val="0"/>
          <dgm:bulletEnabled val="1"/>
        </dgm:presLayoutVars>
      </dgm:prSet>
      <dgm:spPr/>
    </dgm:pt>
  </dgm:ptLst>
  <dgm:cxnLst>
    <dgm:cxn modelId="{A1BA630B-D158-4EE4-8AEE-6B6CEED889F8}" srcId="{D2060477-318E-4C0B-B528-C55A2628AA28}" destId="{0F90B976-3B5A-46F6-A0CA-3AE3E50C0EC6}" srcOrd="0" destOrd="0" parTransId="{EE3718F3-01E3-4CF6-9DB3-2DB1D3EB3358}" sibTransId="{5EAF7B01-546D-4EB0-B0C3-01D7632D0E1F}"/>
    <dgm:cxn modelId="{0D07EA0C-E95D-4868-93CC-183C4D7FE9A2}" type="presOf" srcId="{364B69DC-053C-40FF-B0B4-64D9F0BE0893}" destId="{C05648C3-48D9-4978-9C8F-BB4436ADDA6E}" srcOrd="0" destOrd="0" presId="urn:microsoft.com/office/officeart/2005/8/layout/hList2"/>
    <dgm:cxn modelId="{F3B46C11-A5C9-4302-B457-D07BC61E6A05}" type="presOf" srcId="{D2060477-318E-4C0B-B528-C55A2628AA28}" destId="{27064B70-8B1C-4A9E-87A4-2811E83D67C0}" srcOrd="0" destOrd="0" presId="urn:microsoft.com/office/officeart/2005/8/layout/hList2"/>
    <dgm:cxn modelId="{F8C27914-9CED-4404-AFDB-24537C79E060}" srcId="{0F90B976-3B5A-46F6-A0CA-3AE3E50C0EC6}" destId="{0F18BCDC-8B5C-4A99-84E9-9481C30E7906}" srcOrd="2" destOrd="0" parTransId="{7A4A3F31-891A-4A18-8A49-6EDD61DA9529}" sibTransId="{10185A18-7F5B-477D-9010-7B92B1D8EF0B}"/>
    <dgm:cxn modelId="{F079831B-3331-43F5-B38F-1A77613C8B7C}" srcId="{A2A9AC43-2827-4CC0-836B-A7DCC85F384F}" destId="{364B69DC-053C-40FF-B0B4-64D9F0BE0893}" srcOrd="0" destOrd="0" parTransId="{DC8087B3-68CB-4F0F-8353-B3FBA67C8B10}" sibTransId="{D6863447-ED82-45A2-9FB4-DC2303F0D772}"/>
    <dgm:cxn modelId="{3BA1902A-34F2-41DA-9AE0-79AE43E9A706}" type="presOf" srcId="{6A2C5785-5F15-4930-98F5-1A72FCADB89B}" destId="{6A8EF535-243D-4D24-A9F3-89ED3712EF73}" srcOrd="0" destOrd="0" presId="urn:microsoft.com/office/officeart/2005/8/layout/hList2"/>
    <dgm:cxn modelId="{A4B25139-7B87-458E-AB10-3F783164ADB2}" srcId="{0F90B976-3B5A-46F6-A0CA-3AE3E50C0EC6}" destId="{2AD279ED-5BF3-42E0-A387-777E1BC17C7F}" srcOrd="1" destOrd="0" parTransId="{088E3243-49FC-4522-80E9-29384DBCFB41}" sibTransId="{02AD1287-C0C5-4561-B486-571FB68A89C3}"/>
    <dgm:cxn modelId="{3138106E-83A8-4E12-868B-7353C7D69951}" srcId="{D2060477-318E-4C0B-B528-C55A2628AA28}" destId="{E2B15B02-D194-44B1-8A16-1A05712AFDA7}" srcOrd="1" destOrd="0" parTransId="{48937C62-3127-4423-BD33-34D839F4DC3A}" sibTransId="{21983D78-5F28-41EF-807A-6E3D17AB1514}"/>
    <dgm:cxn modelId="{FDCEE06F-B146-4291-9794-3513DF9D583B}" type="presOf" srcId="{2AD279ED-5BF3-42E0-A387-777E1BC17C7F}" destId="{B840AE43-A570-4F72-AF6F-4BF0CFC74FCB}" srcOrd="0" destOrd="1" presId="urn:microsoft.com/office/officeart/2005/8/layout/hList2"/>
    <dgm:cxn modelId="{6475C77F-0B0D-4E7E-9317-3F9CE3E7DE2C}" srcId="{D2060477-318E-4C0B-B528-C55A2628AA28}" destId="{A2A9AC43-2827-4CC0-836B-A7DCC85F384F}" srcOrd="2" destOrd="0" parTransId="{95867F48-14D5-46D5-83D9-099C74D88D53}" sibTransId="{E2DE19D0-5AB7-4C3F-A8E8-5FF913F20B69}"/>
    <dgm:cxn modelId="{BB109791-587F-4151-BBA7-2A1BBFFB2DD3}" srcId="{E2B15B02-D194-44B1-8A16-1A05712AFDA7}" destId="{6A2C5785-5F15-4930-98F5-1A72FCADB89B}" srcOrd="0" destOrd="0" parTransId="{E6E5FD45-2AEF-4B06-BEB0-9D8AC9D5325B}" sibTransId="{2DF33BBA-6F60-4BF5-849D-6E4F63AFA379}"/>
    <dgm:cxn modelId="{D22E96AA-0014-4066-B141-BE63EDABFFC6}" type="presOf" srcId="{663DA82D-BC2A-452A-AFD5-090A3109C48D}" destId="{B840AE43-A570-4F72-AF6F-4BF0CFC74FCB}" srcOrd="0" destOrd="0" presId="urn:microsoft.com/office/officeart/2005/8/layout/hList2"/>
    <dgm:cxn modelId="{DECB43BB-DB0B-4127-BB48-C90B6EA9EE61}" type="presOf" srcId="{A2A9AC43-2827-4CC0-836B-A7DCC85F384F}" destId="{32E0D454-8327-470C-9FF0-24EC30A42410}" srcOrd="0" destOrd="0" presId="urn:microsoft.com/office/officeart/2005/8/layout/hList2"/>
    <dgm:cxn modelId="{EC552BCA-8AA0-4B99-9E94-DCCF78D6CF4F}" type="presOf" srcId="{0F18BCDC-8B5C-4A99-84E9-9481C30E7906}" destId="{B840AE43-A570-4F72-AF6F-4BF0CFC74FCB}" srcOrd="0" destOrd="2" presId="urn:microsoft.com/office/officeart/2005/8/layout/hList2"/>
    <dgm:cxn modelId="{1CFF37ED-2BCB-448A-9BB0-E3FF7CC4A1FF}" type="presOf" srcId="{0F90B976-3B5A-46F6-A0CA-3AE3E50C0EC6}" destId="{670FF5E8-C055-45F2-BC7E-DEFDF8134C2A}" srcOrd="0" destOrd="0" presId="urn:microsoft.com/office/officeart/2005/8/layout/hList2"/>
    <dgm:cxn modelId="{FFE376FE-1582-4EE2-9F04-ABEB783C4A64}" type="presOf" srcId="{E2B15B02-D194-44B1-8A16-1A05712AFDA7}" destId="{BEF8C5FA-6103-4066-B699-AD40F852AA56}" srcOrd="0" destOrd="0" presId="urn:microsoft.com/office/officeart/2005/8/layout/hList2"/>
    <dgm:cxn modelId="{95DE85FE-C148-4788-AB9F-1535CD780105}" srcId="{0F90B976-3B5A-46F6-A0CA-3AE3E50C0EC6}" destId="{663DA82D-BC2A-452A-AFD5-090A3109C48D}" srcOrd="0" destOrd="0" parTransId="{624DFCD5-02BD-4C89-AED7-D8B13D0C744D}" sibTransId="{A07E5E13-48E7-4583-8DED-CC14A425E631}"/>
    <dgm:cxn modelId="{CC850032-7298-4330-8C37-6CD871820307}" type="presParOf" srcId="{27064B70-8B1C-4A9E-87A4-2811E83D67C0}" destId="{91F6B371-3489-4DC4-8E04-07361EFDCC70}" srcOrd="0" destOrd="0" presId="urn:microsoft.com/office/officeart/2005/8/layout/hList2"/>
    <dgm:cxn modelId="{22D9BD8B-659F-4FDC-99D4-86EAAE6FBDBC}" type="presParOf" srcId="{91F6B371-3489-4DC4-8E04-07361EFDCC70}" destId="{49D32EA6-DAD5-46D6-B771-92FFD5515E70}" srcOrd="0" destOrd="0" presId="urn:microsoft.com/office/officeart/2005/8/layout/hList2"/>
    <dgm:cxn modelId="{F5108B23-F671-4EFD-8708-4E53B79C9C91}" type="presParOf" srcId="{91F6B371-3489-4DC4-8E04-07361EFDCC70}" destId="{B840AE43-A570-4F72-AF6F-4BF0CFC74FCB}" srcOrd="1" destOrd="0" presId="urn:microsoft.com/office/officeart/2005/8/layout/hList2"/>
    <dgm:cxn modelId="{62A71759-F6B0-44BD-904A-FA3965A7E64C}" type="presParOf" srcId="{91F6B371-3489-4DC4-8E04-07361EFDCC70}" destId="{670FF5E8-C055-45F2-BC7E-DEFDF8134C2A}" srcOrd="2" destOrd="0" presId="urn:microsoft.com/office/officeart/2005/8/layout/hList2"/>
    <dgm:cxn modelId="{4C45F70A-E60B-488F-8386-29AD78A57146}" type="presParOf" srcId="{27064B70-8B1C-4A9E-87A4-2811E83D67C0}" destId="{E56B564F-8889-4567-9AFB-991AE9F80A40}" srcOrd="1" destOrd="0" presId="urn:microsoft.com/office/officeart/2005/8/layout/hList2"/>
    <dgm:cxn modelId="{C1C36DA1-A2B2-4409-8D5F-5F153E21122A}" type="presParOf" srcId="{27064B70-8B1C-4A9E-87A4-2811E83D67C0}" destId="{400EB1CA-4C39-4E82-9C13-33F0004A586D}" srcOrd="2" destOrd="0" presId="urn:microsoft.com/office/officeart/2005/8/layout/hList2"/>
    <dgm:cxn modelId="{E044D24D-DE6F-4F66-B23B-CDAFB7C19DE9}" type="presParOf" srcId="{400EB1CA-4C39-4E82-9C13-33F0004A586D}" destId="{4EF4AB87-7E45-4A4F-BC36-7CC719CA9C30}" srcOrd="0" destOrd="0" presId="urn:microsoft.com/office/officeart/2005/8/layout/hList2"/>
    <dgm:cxn modelId="{FBFD112A-C9D4-4CD4-AEBB-B5E1C539AB38}" type="presParOf" srcId="{400EB1CA-4C39-4E82-9C13-33F0004A586D}" destId="{6A8EF535-243D-4D24-A9F3-89ED3712EF73}" srcOrd="1" destOrd="0" presId="urn:microsoft.com/office/officeart/2005/8/layout/hList2"/>
    <dgm:cxn modelId="{10D3B4D2-80B1-447E-8640-A7E0277D438F}" type="presParOf" srcId="{400EB1CA-4C39-4E82-9C13-33F0004A586D}" destId="{BEF8C5FA-6103-4066-B699-AD40F852AA56}" srcOrd="2" destOrd="0" presId="urn:microsoft.com/office/officeart/2005/8/layout/hList2"/>
    <dgm:cxn modelId="{D084C466-9074-4250-BA5D-7AF164E4A879}" type="presParOf" srcId="{27064B70-8B1C-4A9E-87A4-2811E83D67C0}" destId="{DFFEB9D5-8B0B-4646-B47F-455EB6EB3AF2}" srcOrd="3" destOrd="0" presId="urn:microsoft.com/office/officeart/2005/8/layout/hList2"/>
    <dgm:cxn modelId="{9F29C0F1-940E-4061-B607-9DFB69BA1B7E}" type="presParOf" srcId="{27064B70-8B1C-4A9E-87A4-2811E83D67C0}" destId="{447DCC70-456E-421D-8305-4694F50EB9E8}" srcOrd="4" destOrd="0" presId="urn:microsoft.com/office/officeart/2005/8/layout/hList2"/>
    <dgm:cxn modelId="{90109EC9-9F6A-42BD-A4A9-9727A5CFDF4D}" type="presParOf" srcId="{447DCC70-456E-421D-8305-4694F50EB9E8}" destId="{196C7699-F050-4B14-9878-466BA044435E}" srcOrd="0" destOrd="0" presId="urn:microsoft.com/office/officeart/2005/8/layout/hList2"/>
    <dgm:cxn modelId="{7B50E7A8-E7EA-4A0F-A369-A6DB688FF702}" type="presParOf" srcId="{447DCC70-456E-421D-8305-4694F50EB9E8}" destId="{C05648C3-48D9-4978-9C8F-BB4436ADDA6E}" srcOrd="1" destOrd="0" presId="urn:microsoft.com/office/officeart/2005/8/layout/hList2"/>
    <dgm:cxn modelId="{120AC574-DB0B-4E7F-B349-49D29050CFDF}" type="presParOf" srcId="{447DCC70-456E-421D-8305-4694F50EB9E8}" destId="{32E0D454-8327-470C-9FF0-24EC30A42410}" srcOrd="2" destOrd="0" presId="urn:microsoft.com/office/officeart/2005/8/layout/hList2"/>
  </dgm:cxnLst>
  <dgm:bg>
    <a:solidFill>
      <a:srgbClr val="FFFF0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2060477-318E-4C0B-B528-C55A2628AA28}" type="doc">
      <dgm:prSet loTypeId="urn:microsoft.com/office/officeart/2005/8/layout/hList2" loCatId="list" qsTypeId="urn:microsoft.com/office/officeart/2005/8/quickstyle/simple4" qsCatId="simple" csTypeId="urn:microsoft.com/office/officeart/2005/8/colors/accent3_5" csCatId="accent3" phldr="1"/>
      <dgm:spPr/>
      <dgm:t>
        <a:bodyPr/>
        <a:lstStyle/>
        <a:p>
          <a:endParaRPr lang="it-IT"/>
        </a:p>
      </dgm:t>
    </dgm:pt>
    <dgm:pt modelId="{0F90B976-3B5A-46F6-A0CA-3AE3E50C0EC6}">
      <dgm:prSet phldrT="[Testo]" custT="1"/>
      <dgm:spPr/>
      <dgm:t>
        <a:bodyPr/>
        <a:lstStyle/>
        <a:p>
          <a:r>
            <a:rPr lang="it-IT" sz="2900" dirty="0"/>
            <a:t>Distimia</a:t>
          </a:r>
        </a:p>
      </dgm:t>
    </dgm:pt>
    <dgm:pt modelId="{EE3718F3-01E3-4CF6-9DB3-2DB1D3EB3358}" type="parTrans" cxnId="{A1BA630B-D158-4EE4-8AEE-6B6CEED889F8}">
      <dgm:prSet/>
      <dgm:spPr/>
      <dgm:t>
        <a:bodyPr/>
        <a:lstStyle/>
        <a:p>
          <a:endParaRPr lang="it-IT"/>
        </a:p>
      </dgm:t>
    </dgm:pt>
    <dgm:pt modelId="{5EAF7B01-546D-4EB0-B0C3-01D7632D0E1F}" type="sibTrans" cxnId="{A1BA630B-D158-4EE4-8AEE-6B6CEED889F8}">
      <dgm:prSet/>
      <dgm:spPr/>
      <dgm:t>
        <a:bodyPr/>
        <a:lstStyle/>
        <a:p>
          <a:endParaRPr lang="it-IT"/>
        </a:p>
      </dgm:t>
    </dgm:pt>
    <dgm:pt modelId="{663DA82D-BC2A-452A-AFD5-090A3109C48D}">
      <dgm:prSet phldrT="[Testo]" custT="1"/>
      <dgm:spPr>
        <a:solidFill>
          <a:schemeClr val="bg1">
            <a:lumMod val="75000"/>
          </a:schemeClr>
        </a:solidFill>
      </dgm:spPr>
      <dgm:t>
        <a:bodyPr/>
        <a:lstStyle/>
        <a:p>
          <a:r>
            <a:rPr lang="it-IT" sz="2200" dirty="0">
              <a:solidFill>
                <a:schemeClr val="tx1"/>
              </a:solidFill>
            </a:rPr>
            <a:t>Depressione cronica del tono dell’umore</a:t>
          </a:r>
        </a:p>
      </dgm:t>
    </dgm:pt>
    <dgm:pt modelId="{624DFCD5-02BD-4C89-AED7-D8B13D0C744D}" type="parTrans" cxnId="{95DE85FE-C148-4788-AB9F-1535CD780105}">
      <dgm:prSet/>
      <dgm:spPr/>
      <dgm:t>
        <a:bodyPr/>
        <a:lstStyle/>
        <a:p>
          <a:endParaRPr lang="it-IT"/>
        </a:p>
      </dgm:t>
    </dgm:pt>
    <dgm:pt modelId="{A07E5E13-48E7-4583-8DED-CC14A425E631}" type="sibTrans" cxnId="{95DE85FE-C148-4788-AB9F-1535CD780105}">
      <dgm:prSet/>
      <dgm:spPr/>
      <dgm:t>
        <a:bodyPr/>
        <a:lstStyle/>
        <a:p>
          <a:endParaRPr lang="it-IT"/>
        </a:p>
      </dgm:t>
    </dgm:pt>
    <dgm:pt modelId="{E2B15B02-D194-44B1-8A16-1A05712AFDA7}">
      <dgm:prSet phldrT="[Testo]" custT="1"/>
      <dgm:spPr/>
      <dgm:t>
        <a:bodyPr/>
        <a:lstStyle/>
        <a:p>
          <a:r>
            <a:rPr lang="it-IT" sz="2800" dirty="0"/>
            <a:t>Depressione «mista»</a:t>
          </a:r>
        </a:p>
      </dgm:t>
    </dgm:pt>
    <dgm:pt modelId="{48937C62-3127-4423-BD33-34D839F4DC3A}" type="parTrans" cxnId="{3138106E-83A8-4E12-868B-7353C7D69951}">
      <dgm:prSet/>
      <dgm:spPr/>
      <dgm:t>
        <a:bodyPr/>
        <a:lstStyle/>
        <a:p>
          <a:endParaRPr lang="it-IT"/>
        </a:p>
      </dgm:t>
    </dgm:pt>
    <dgm:pt modelId="{21983D78-5F28-41EF-807A-6E3D17AB1514}" type="sibTrans" cxnId="{3138106E-83A8-4E12-868B-7353C7D69951}">
      <dgm:prSet/>
      <dgm:spPr/>
      <dgm:t>
        <a:bodyPr/>
        <a:lstStyle/>
        <a:p>
          <a:endParaRPr lang="it-IT"/>
        </a:p>
      </dgm:t>
    </dgm:pt>
    <dgm:pt modelId="{6A2C5785-5F15-4930-98F5-1A72FCADB89B}">
      <dgm:prSet phldrT="[Testo]" custT="1"/>
      <dgm:spPr>
        <a:solidFill>
          <a:schemeClr val="bg1">
            <a:lumMod val="65000"/>
          </a:schemeClr>
        </a:solidFill>
      </dgm:spPr>
      <dgm:t>
        <a:bodyPr/>
        <a:lstStyle/>
        <a:p>
          <a:pPr algn="just"/>
          <a:r>
            <a:rPr lang="it-IT" sz="2200" dirty="0">
              <a:solidFill>
                <a:schemeClr val="tx1"/>
              </a:solidFill>
            </a:rPr>
            <a:t>Episodi Depressivi di intensità </a:t>
          </a:r>
          <a:r>
            <a:rPr lang="it-IT" sz="2200" dirty="0" err="1">
              <a:solidFill>
                <a:schemeClr val="tx1"/>
              </a:solidFill>
            </a:rPr>
            <a:t>lieve,media</a:t>
          </a:r>
          <a:r>
            <a:rPr lang="it-IT" sz="2200" dirty="0">
              <a:solidFill>
                <a:schemeClr val="tx1"/>
              </a:solidFill>
            </a:rPr>
            <a:t> o grave, con o senza sintomi biologici nel corso di sindromi ansioso-depressive, </a:t>
          </a:r>
          <a:r>
            <a:rPr lang="it-IT" sz="2200" dirty="0" err="1">
              <a:solidFill>
                <a:schemeClr val="tx1"/>
              </a:solidFill>
            </a:rPr>
            <a:t>mild</a:t>
          </a:r>
          <a:r>
            <a:rPr lang="it-IT" sz="2200" dirty="0">
              <a:solidFill>
                <a:schemeClr val="tx1"/>
              </a:solidFill>
            </a:rPr>
            <a:t> cognitive </a:t>
          </a:r>
          <a:r>
            <a:rPr lang="it-IT" sz="2200" dirty="0" err="1">
              <a:solidFill>
                <a:schemeClr val="tx1"/>
              </a:solidFill>
            </a:rPr>
            <a:t>impairement</a:t>
          </a:r>
          <a:r>
            <a:rPr lang="it-IT" sz="2200" dirty="0">
              <a:solidFill>
                <a:schemeClr val="tx1"/>
              </a:solidFill>
            </a:rPr>
            <a:t>, disturbo dell’ adattamento  o patologie organiche croniche/invalidanti..</a:t>
          </a:r>
        </a:p>
      </dgm:t>
    </dgm:pt>
    <dgm:pt modelId="{E6E5FD45-2AEF-4B06-BEB0-9D8AC9D5325B}" type="parTrans" cxnId="{BB109791-587F-4151-BBA7-2A1BBFFB2DD3}">
      <dgm:prSet/>
      <dgm:spPr/>
      <dgm:t>
        <a:bodyPr/>
        <a:lstStyle/>
        <a:p>
          <a:endParaRPr lang="it-IT"/>
        </a:p>
      </dgm:t>
    </dgm:pt>
    <dgm:pt modelId="{2DF33BBA-6F60-4BF5-849D-6E4F63AFA379}" type="sibTrans" cxnId="{BB109791-587F-4151-BBA7-2A1BBFFB2DD3}">
      <dgm:prSet/>
      <dgm:spPr/>
      <dgm:t>
        <a:bodyPr/>
        <a:lstStyle/>
        <a:p>
          <a:endParaRPr lang="it-IT"/>
        </a:p>
      </dgm:t>
    </dgm:pt>
    <dgm:pt modelId="{A2A9AC43-2827-4CC0-836B-A7DCC85F384F}">
      <dgm:prSet phldrT="[Testo]" custT="1"/>
      <dgm:spPr/>
      <dgm:t>
        <a:bodyPr/>
        <a:lstStyle/>
        <a:p>
          <a:r>
            <a:rPr lang="it-IT" sz="2900" dirty="0"/>
            <a:t>Depressione maggiore</a:t>
          </a:r>
        </a:p>
      </dgm:t>
    </dgm:pt>
    <dgm:pt modelId="{95867F48-14D5-46D5-83D9-099C74D88D53}" type="parTrans" cxnId="{6475C77F-0B0D-4E7E-9317-3F9CE3E7DE2C}">
      <dgm:prSet/>
      <dgm:spPr/>
      <dgm:t>
        <a:bodyPr/>
        <a:lstStyle/>
        <a:p>
          <a:endParaRPr lang="it-IT"/>
        </a:p>
      </dgm:t>
    </dgm:pt>
    <dgm:pt modelId="{E2DE19D0-5AB7-4C3F-A8E8-5FF913F20B69}" type="sibTrans" cxnId="{6475C77F-0B0D-4E7E-9317-3F9CE3E7DE2C}">
      <dgm:prSet/>
      <dgm:spPr/>
      <dgm:t>
        <a:bodyPr/>
        <a:lstStyle/>
        <a:p>
          <a:endParaRPr lang="it-IT"/>
        </a:p>
      </dgm:t>
    </dgm:pt>
    <dgm:pt modelId="{364B69DC-053C-40FF-B0B4-64D9F0BE0893}">
      <dgm:prSet phldrT="[Testo]" custT="1"/>
      <dgm:spPr>
        <a:solidFill>
          <a:schemeClr val="bg1">
            <a:lumMod val="50000"/>
          </a:schemeClr>
        </a:solidFill>
      </dgm:spPr>
      <dgm:t>
        <a:bodyPr/>
        <a:lstStyle/>
        <a:p>
          <a:r>
            <a:rPr lang="it-IT" sz="2200" dirty="0">
              <a:solidFill>
                <a:schemeClr val="tx1"/>
              </a:solidFill>
            </a:rPr>
            <a:t>Ripetuti Episodi Depressivi di intensità grave, con sintomi psicotici (deliri  di colpa e autosvalutazione, allucinazioni) e con i sintomi  psicotici congrui o incongrui all’umore.</a:t>
          </a:r>
        </a:p>
      </dgm:t>
    </dgm:pt>
    <dgm:pt modelId="{DC8087B3-68CB-4F0F-8353-B3FBA67C8B10}" type="parTrans" cxnId="{F079831B-3331-43F5-B38F-1A77613C8B7C}">
      <dgm:prSet/>
      <dgm:spPr/>
      <dgm:t>
        <a:bodyPr/>
        <a:lstStyle/>
        <a:p>
          <a:endParaRPr lang="it-IT"/>
        </a:p>
      </dgm:t>
    </dgm:pt>
    <dgm:pt modelId="{D6863447-ED82-45A2-9FB4-DC2303F0D772}" type="sibTrans" cxnId="{F079831B-3331-43F5-B38F-1A77613C8B7C}">
      <dgm:prSet/>
      <dgm:spPr/>
      <dgm:t>
        <a:bodyPr/>
        <a:lstStyle/>
        <a:p>
          <a:endParaRPr lang="it-IT"/>
        </a:p>
      </dgm:t>
    </dgm:pt>
    <dgm:pt modelId="{2AD279ED-5BF3-42E0-A387-777E1BC17C7F}">
      <dgm:prSet phldrT="[Testo]" custT="1"/>
      <dgm:spPr>
        <a:solidFill>
          <a:schemeClr val="bg1">
            <a:lumMod val="75000"/>
          </a:schemeClr>
        </a:solidFill>
      </dgm:spPr>
      <dgm:t>
        <a:bodyPr/>
        <a:lstStyle/>
        <a:p>
          <a:r>
            <a:rPr lang="it-IT" sz="2200" dirty="0">
              <a:solidFill>
                <a:schemeClr val="tx1"/>
              </a:solidFill>
            </a:rPr>
            <a:t>Persistente da almeno 2 anni con miglioramento per </a:t>
          </a:r>
          <a:r>
            <a:rPr lang="it-IT" sz="2200" dirty="0" err="1">
              <a:solidFill>
                <a:schemeClr val="tx1"/>
              </a:solidFill>
            </a:rPr>
            <a:t>max</a:t>
          </a:r>
          <a:r>
            <a:rPr lang="it-IT" sz="2200" dirty="0">
              <a:solidFill>
                <a:schemeClr val="tx1"/>
              </a:solidFill>
            </a:rPr>
            <a:t> 2 mesi</a:t>
          </a:r>
        </a:p>
      </dgm:t>
    </dgm:pt>
    <dgm:pt modelId="{088E3243-49FC-4522-80E9-29384DBCFB41}" type="parTrans" cxnId="{A4B25139-7B87-458E-AB10-3F783164ADB2}">
      <dgm:prSet/>
      <dgm:spPr/>
      <dgm:t>
        <a:bodyPr/>
        <a:lstStyle/>
        <a:p>
          <a:endParaRPr lang="it-IT"/>
        </a:p>
      </dgm:t>
    </dgm:pt>
    <dgm:pt modelId="{02AD1287-C0C5-4561-B486-571FB68A89C3}" type="sibTrans" cxnId="{A4B25139-7B87-458E-AB10-3F783164ADB2}">
      <dgm:prSet/>
      <dgm:spPr/>
      <dgm:t>
        <a:bodyPr/>
        <a:lstStyle/>
        <a:p>
          <a:endParaRPr lang="it-IT"/>
        </a:p>
      </dgm:t>
    </dgm:pt>
    <dgm:pt modelId="{0F18BCDC-8B5C-4A99-84E9-9481C30E7906}">
      <dgm:prSet phldrT="[Testo]" custT="1"/>
      <dgm:spPr>
        <a:solidFill>
          <a:schemeClr val="bg1">
            <a:lumMod val="75000"/>
          </a:schemeClr>
        </a:solidFill>
      </dgm:spPr>
      <dgm:t>
        <a:bodyPr/>
        <a:lstStyle/>
        <a:p>
          <a:r>
            <a:rPr lang="it-IT" sz="2200" dirty="0">
              <a:solidFill>
                <a:schemeClr val="tx1"/>
              </a:solidFill>
            </a:rPr>
            <a:t>Con sintomi non così gravi o intensi da raffigurare una Sindrome depressiva ricorrente</a:t>
          </a:r>
        </a:p>
      </dgm:t>
    </dgm:pt>
    <dgm:pt modelId="{7A4A3F31-891A-4A18-8A49-6EDD61DA9529}" type="parTrans" cxnId="{F8C27914-9CED-4404-AFDB-24537C79E060}">
      <dgm:prSet/>
      <dgm:spPr/>
      <dgm:t>
        <a:bodyPr/>
        <a:lstStyle/>
        <a:p>
          <a:endParaRPr lang="it-IT"/>
        </a:p>
      </dgm:t>
    </dgm:pt>
    <dgm:pt modelId="{10185A18-7F5B-477D-9010-7B92B1D8EF0B}" type="sibTrans" cxnId="{F8C27914-9CED-4404-AFDB-24537C79E060}">
      <dgm:prSet/>
      <dgm:spPr/>
      <dgm:t>
        <a:bodyPr/>
        <a:lstStyle/>
        <a:p>
          <a:endParaRPr lang="it-IT"/>
        </a:p>
      </dgm:t>
    </dgm:pt>
    <dgm:pt modelId="{27064B70-8B1C-4A9E-87A4-2811E83D67C0}" type="pres">
      <dgm:prSet presAssocID="{D2060477-318E-4C0B-B528-C55A2628AA28}" presName="linearFlow" presStyleCnt="0">
        <dgm:presLayoutVars>
          <dgm:dir/>
          <dgm:animLvl val="lvl"/>
          <dgm:resizeHandles/>
        </dgm:presLayoutVars>
      </dgm:prSet>
      <dgm:spPr/>
    </dgm:pt>
    <dgm:pt modelId="{91F6B371-3489-4DC4-8E04-07361EFDCC70}" type="pres">
      <dgm:prSet presAssocID="{0F90B976-3B5A-46F6-A0CA-3AE3E50C0EC6}" presName="compositeNode" presStyleCnt="0">
        <dgm:presLayoutVars>
          <dgm:bulletEnabled val="1"/>
        </dgm:presLayoutVars>
      </dgm:prSet>
      <dgm:spPr/>
    </dgm:pt>
    <dgm:pt modelId="{49D32EA6-DAD5-46D6-B771-92FFD5515E70}" type="pres">
      <dgm:prSet presAssocID="{0F90B976-3B5A-46F6-A0CA-3AE3E50C0EC6}" presName="image" presStyleLbl="fgImgPlace1" presStyleIdx="0" presStyleCnt="3"/>
      <dgm:spPr>
        <a:solidFill>
          <a:schemeClr val="bg1">
            <a:lumMod val="85000"/>
            <a:alpha val="90000"/>
          </a:schemeClr>
        </a:solidFill>
      </dgm:spPr>
    </dgm:pt>
    <dgm:pt modelId="{B840AE43-A570-4F72-AF6F-4BF0CFC74FCB}" type="pres">
      <dgm:prSet presAssocID="{0F90B976-3B5A-46F6-A0CA-3AE3E50C0EC6}" presName="childNode" presStyleLbl="node1" presStyleIdx="0" presStyleCnt="3">
        <dgm:presLayoutVars>
          <dgm:bulletEnabled val="1"/>
        </dgm:presLayoutVars>
      </dgm:prSet>
      <dgm:spPr/>
    </dgm:pt>
    <dgm:pt modelId="{670FF5E8-C055-45F2-BC7E-DEFDF8134C2A}" type="pres">
      <dgm:prSet presAssocID="{0F90B976-3B5A-46F6-A0CA-3AE3E50C0EC6}" presName="parentNode" presStyleLbl="revTx" presStyleIdx="0" presStyleCnt="3">
        <dgm:presLayoutVars>
          <dgm:chMax val="0"/>
          <dgm:bulletEnabled val="1"/>
        </dgm:presLayoutVars>
      </dgm:prSet>
      <dgm:spPr/>
    </dgm:pt>
    <dgm:pt modelId="{E56B564F-8889-4567-9AFB-991AE9F80A40}" type="pres">
      <dgm:prSet presAssocID="{5EAF7B01-546D-4EB0-B0C3-01D7632D0E1F}" presName="sibTrans" presStyleCnt="0"/>
      <dgm:spPr/>
    </dgm:pt>
    <dgm:pt modelId="{400EB1CA-4C39-4E82-9C13-33F0004A586D}" type="pres">
      <dgm:prSet presAssocID="{E2B15B02-D194-44B1-8A16-1A05712AFDA7}" presName="compositeNode" presStyleCnt="0">
        <dgm:presLayoutVars>
          <dgm:bulletEnabled val="1"/>
        </dgm:presLayoutVars>
      </dgm:prSet>
      <dgm:spPr/>
    </dgm:pt>
    <dgm:pt modelId="{4EF4AB87-7E45-4A4F-BC36-7CC719CA9C30}" type="pres">
      <dgm:prSet presAssocID="{E2B15B02-D194-44B1-8A16-1A05712AFDA7}" presName="image" presStyleLbl="fgImgPlace1" presStyleIdx="1" presStyleCnt="3"/>
      <dgm:spPr>
        <a:solidFill>
          <a:schemeClr val="tx1">
            <a:lumMod val="50000"/>
            <a:lumOff val="50000"/>
            <a:alpha val="70000"/>
          </a:schemeClr>
        </a:solidFill>
      </dgm:spPr>
    </dgm:pt>
    <dgm:pt modelId="{6A8EF535-243D-4D24-A9F3-89ED3712EF73}" type="pres">
      <dgm:prSet presAssocID="{E2B15B02-D194-44B1-8A16-1A05712AFDA7}" presName="childNode" presStyleLbl="node1" presStyleIdx="1" presStyleCnt="3">
        <dgm:presLayoutVars>
          <dgm:bulletEnabled val="1"/>
        </dgm:presLayoutVars>
      </dgm:prSet>
      <dgm:spPr/>
    </dgm:pt>
    <dgm:pt modelId="{BEF8C5FA-6103-4066-B699-AD40F852AA56}" type="pres">
      <dgm:prSet presAssocID="{E2B15B02-D194-44B1-8A16-1A05712AFDA7}" presName="parentNode" presStyleLbl="revTx" presStyleIdx="1" presStyleCnt="3">
        <dgm:presLayoutVars>
          <dgm:chMax val="0"/>
          <dgm:bulletEnabled val="1"/>
        </dgm:presLayoutVars>
      </dgm:prSet>
      <dgm:spPr/>
    </dgm:pt>
    <dgm:pt modelId="{DFFEB9D5-8B0B-4646-B47F-455EB6EB3AF2}" type="pres">
      <dgm:prSet presAssocID="{21983D78-5F28-41EF-807A-6E3D17AB1514}" presName="sibTrans" presStyleCnt="0"/>
      <dgm:spPr/>
    </dgm:pt>
    <dgm:pt modelId="{447DCC70-456E-421D-8305-4694F50EB9E8}" type="pres">
      <dgm:prSet presAssocID="{A2A9AC43-2827-4CC0-836B-A7DCC85F384F}" presName="compositeNode" presStyleCnt="0">
        <dgm:presLayoutVars>
          <dgm:bulletEnabled val="1"/>
        </dgm:presLayoutVars>
      </dgm:prSet>
      <dgm:spPr/>
    </dgm:pt>
    <dgm:pt modelId="{196C7699-F050-4B14-9878-466BA044435E}" type="pres">
      <dgm:prSet presAssocID="{A2A9AC43-2827-4CC0-836B-A7DCC85F384F}" presName="image" presStyleLbl="fgImgPlace1" presStyleIdx="2" presStyleCnt="3"/>
      <dgm:spPr>
        <a:solidFill>
          <a:schemeClr val="tx1">
            <a:alpha val="50000"/>
          </a:schemeClr>
        </a:solidFill>
      </dgm:spPr>
    </dgm:pt>
    <dgm:pt modelId="{C05648C3-48D9-4978-9C8F-BB4436ADDA6E}" type="pres">
      <dgm:prSet presAssocID="{A2A9AC43-2827-4CC0-836B-A7DCC85F384F}" presName="childNode" presStyleLbl="node1" presStyleIdx="2" presStyleCnt="3" custLinFactNeighborX="-3346" custLinFactNeighborY="-1465">
        <dgm:presLayoutVars>
          <dgm:bulletEnabled val="1"/>
        </dgm:presLayoutVars>
      </dgm:prSet>
      <dgm:spPr/>
    </dgm:pt>
    <dgm:pt modelId="{32E0D454-8327-470C-9FF0-24EC30A42410}" type="pres">
      <dgm:prSet presAssocID="{A2A9AC43-2827-4CC0-836B-A7DCC85F384F}" presName="parentNode" presStyleLbl="revTx" presStyleIdx="2" presStyleCnt="3">
        <dgm:presLayoutVars>
          <dgm:chMax val="0"/>
          <dgm:bulletEnabled val="1"/>
        </dgm:presLayoutVars>
      </dgm:prSet>
      <dgm:spPr/>
    </dgm:pt>
  </dgm:ptLst>
  <dgm:cxnLst>
    <dgm:cxn modelId="{046FA30A-5C1F-4F43-B4DB-654AF898AB3B}" type="presOf" srcId="{A2A9AC43-2827-4CC0-836B-A7DCC85F384F}" destId="{32E0D454-8327-470C-9FF0-24EC30A42410}" srcOrd="0" destOrd="0" presId="urn:microsoft.com/office/officeart/2005/8/layout/hList2"/>
    <dgm:cxn modelId="{A1BA630B-D158-4EE4-8AEE-6B6CEED889F8}" srcId="{D2060477-318E-4C0B-B528-C55A2628AA28}" destId="{0F90B976-3B5A-46F6-A0CA-3AE3E50C0EC6}" srcOrd="0" destOrd="0" parTransId="{EE3718F3-01E3-4CF6-9DB3-2DB1D3EB3358}" sibTransId="{5EAF7B01-546D-4EB0-B0C3-01D7632D0E1F}"/>
    <dgm:cxn modelId="{F8C27914-9CED-4404-AFDB-24537C79E060}" srcId="{0F90B976-3B5A-46F6-A0CA-3AE3E50C0EC6}" destId="{0F18BCDC-8B5C-4A99-84E9-9481C30E7906}" srcOrd="2" destOrd="0" parTransId="{7A4A3F31-891A-4A18-8A49-6EDD61DA9529}" sibTransId="{10185A18-7F5B-477D-9010-7B92B1D8EF0B}"/>
    <dgm:cxn modelId="{F079831B-3331-43F5-B38F-1A77613C8B7C}" srcId="{A2A9AC43-2827-4CC0-836B-A7DCC85F384F}" destId="{364B69DC-053C-40FF-B0B4-64D9F0BE0893}" srcOrd="0" destOrd="0" parTransId="{DC8087B3-68CB-4F0F-8353-B3FBA67C8B10}" sibTransId="{D6863447-ED82-45A2-9FB4-DC2303F0D772}"/>
    <dgm:cxn modelId="{A4B25139-7B87-458E-AB10-3F783164ADB2}" srcId="{0F90B976-3B5A-46F6-A0CA-3AE3E50C0EC6}" destId="{2AD279ED-5BF3-42E0-A387-777E1BC17C7F}" srcOrd="1" destOrd="0" parTransId="{088E3243-49FC-4522-80E9-29384DBCFB41}" sibTransId="{02AD1287-C0C5-4561-B486-571FB68A89C3}"/>
    <dgm:cxn modelId="{E0D8DA46-69D3-41AF-8A11-C2030863CD88}" type="presOf" srcId="{2AD279ED-5BF3-42E0-A387-777E1BC17C7F}" destId="{B840AE43-A570-4F72-AF6F-4BF0CFC74FCB}" srcOrd="0" destOrd="1" presId="urn:microsoft.com/office/officeart/2005/8/layout/hList2"/>
    <dgm:cxn modelId="{3138106E-83A8-4E12-868B-7353C7D69951}" srcId="{D2060477-318E-4C0B-B528-C55A2628AA28}" destId="{E2B15B02-D194-44B1-8A16-1A05712AFDA7}" srcOrd="1" destOrd="0" parTransId="{48937C62-3127-4423-BD33-34D839F4DC3A}" sibTransId="{21983D78-5F28-41EF-807A-6E3D17AB1514}"/>
    <dgm:cxn modelId="{5A07466E-F86F-484F-B755-15A20BC21F3C}" type="presOf" srcId="{364B69DC-053C-40FF-B0B4-64D9F0BE0893}" destId="{C05648C3-48D9-4978-9C8F-BB4436ADDA6E}" srcOrd="0" destOrd="0" presId="urn:microsoft.com/office/officeart/2005/8/layout/hList2"/>
    <dgm:cxn modelId="{C57D9F51-D4A9-4F1A-B0DE-38D89994191C}" type="presOf" srcId="{6A2C5785-5F15-4930-98F5-1A72FCADB89B}" destId="{6A8EF535-243D-4D24-A9F3-89ED3712EF73}" srcOrd="0" destOrd="0" presId="urn:microsoft.com/office/officeart/2005/8/layout/hList2"/>
    <dgm:cxn modelId="{914D827A-BFAB-433F-A599-DA941FD5353E}" type="presOf" srcId="{663DA82D-BC2A-452A-AFD5-090A3109C48D}" destId="{B840AE43-A570-4F72-AF6F-4BF0CFC74FCB}" srcOrd="0" destOrd="0" presId="urn:microsoft.com/office/officeart/2005/8/layout/hList2"/>
    <dgm:cxn modelId="{6475C77F-0B0D-4E7E-9317-3F9CE3E7DE2C}" srcId="{D2060477-318E-4C0B-B528-C55A2628AA28}" destId="{A2A9AC43-2827-4CC0-836B-A7DCC85F384F}" srcOrd="2" destOrd="0" parTransId="{95867F48-14D5-46D5-83D9-099C74D88D53}" sibTransId="{E2DE19D0-5AB7-4C3F-A8E8-5FF913F20B69}"/>
    <dgm:cxn modelId="{BB109791-587F-4151-BBA7-2A1BBFFB2DD3}" srcId="{E2B15B02-D194-44B1-8A16-1A05712AFDA7}" destId="{6A2C5785-5F15-4930-98F5-1A72FCADB89B}" srcOrd="0" destOrd="0" parTransId="{E6E5FD45-2AEF-4B06-BEB0-9D8AC9D5325B}" sibTransId="{2DF33BBA-6F60-4BF5-849D-6E4F63AFA379}"/>
    <dgm:cxn modelId="{7C1F7097-4C17-4995-A5AB-48A52173AA2C}" type="presOf" srcId="{D2060477-318E-4C0B-B528-C55A2628AA28}" destId="{27064B70-8B1C-4A9E-87A4-2811E83D67C0}" srcOrd="0" destOrd="0" presId="urn:microsoft.com/office/officeart/2005/8/layout/hList2"/>
    <dgm:cxn modelId="{E19C19D0-7D06-4999-8E44-D5DB4C2DBCB4}" type="presOf" srcId="{E2B15B02-D194-44B1-8A16-1A05712AFDA7}" destId="{BEF8C5FA-6103-4066-B699-AD40F852AA56}" srcOrd="0" destOrd="0" presId="urn:microsoft.com/office/officeart/2005/8/layout/hList2"/>
    <dgm:cxn modelId="{3BAF29EE-3661-4F7F-804F-4B28CDDAFA71}" type="presOf" srcId="{0F18BCDC-8B5C-4A99-84E9-9481C30E7906}" destId="{B840AE43-A570-4F72-AF6F-4BF0CFC74FCB}" srcOrd="0" destOrd="2" presId="urn:microsoft.com/office/officeart/2005/8/layout/hList2"/>
    <dgm:cxn modelId="{7932FAF4-0254-440D-8783-7E91449F3A86}" type="presOf" srcId="{0F90B976-3B5A-46F6-A0CA-3AE3E50C0EC6}" destId="{670FF5E8-C055-45F2-BC7E-DEFDF8134C2A}" srcOrd="0" destOrd="0" presId="urn:microsoft.com/office/officeart/2005/8/layout/hList2"/>
    <dgm:cxn modelId="{95DE85FE-C148-4788-AB9F-1535CD780105}" srcId="{0F90B976-3B5A-46F6-A0CA-3AE3E50C0EC6}" destId="{663DA82D-BC2A-452A-AFD5-090A3109C48D}" srcOrd="0" destOrd="0" parTransId="{624DFCD5-02BD-4C89-AED7-D8B13D0C744D}" sibTransId="{A07E5E13-48E7-4583-8DED-CC14A425E631}"/>
    <dgm:cxn modelId="{5AC7EC54-B781-4393-9ABB-AF8FC3BC69F2}" type="presParOf" srcId="{27064B70-8B1C-4A9E-87A4-2811E83D67C0}" destId="{91F6B371-3489-4DC4-8E04-07361EFDCC70}" srcOrd="0" destOrd="0" presId="urn:microsoft.com/office/officeart/2005/8/layout/hList2"/>
    <dgm:cxn modelId="{9939A422-7D51-4A04-8538-B2BC6786C5D3}" type="presParOf" srcId="{91F6B371-3489-4DC4-8E04-07361EFDCC70}" destId="{49D32EA6-DAD5-46D6-B771-92FFD5515E70}" srcOrd="0" destOrd="0" presId="urn:microsoft.com/office/officeart/2005/8/layout/hList2"/>
    <dgm:cxn modelId="{F2A195E9-600E-4426-B0A3-85D4FC1EDC74}" type="presParOf" srcId="{91F6B371-3489-4DC4-8E04-07361EFDCC70}" destId="{B840AE43-A570-4F72-AF6F-4BF0CFC74FCB}" srcOrd="1" destOrd="0" presId="urn:microsoft.com/office/officeart/2005/8/layout/hList2"/>
    <dgm:cxn modelId="{0AC1B0A3-AE37-4481-9E2F-2945990DFC12}" type="presParOf" srcId="{91F6B371-3489-4DC4-8E04-07361EFDCC70}" destId="{670FF5E8-C055-45F2-BC7E-DEFDF8134C2A}" srcOrd="2" destOrd="0" presId="urn:microsoft.com/office/officeart/2005/8/layout/hList2"/>
    <dgm:cxn modelId="{29645804-FC0C-402B-850F-D16281811959}" type="presParOf" srcId="{27064B70-8B1C-4A9E-87A4-2811E83D67C0}" destId="{E56B564F-8889-4567-9AFB-991AE9F80A40}" srcOrd="1" destOrd="0" presId="urn:microsoft.com/office/officeart/2005/8/layout/hList2"/>
    <dgm:cxn modelId="{CDDE4C6E-BC55-490C-89A4-A4D1059C10EE}" type="presParOf" srcId="{27064B70-8B1C-4A9E-87A4-2811E83D67C0}" destId="{400EB1CA-4C39-4E82-9C13-33F0004A586D}" srcOrd="2" destOrd="0" presId="urn:microsoft.com/office/officeart/2005/8/layout/hList2"/>
    <dgm:cxn modelId="{1AC123BA-45A2-49EE-BD2E-7A86DF93F4F8}" type="presParOf" srcId="{400EB1CA-4C39-4E82-9C13-33F0004A586D}" destId="{4EF4AB87-7E45-4A4F-BC36-7CC719CA9C30}" srcOrd="0" destOrd="0" presId="urn:microsoft.com/office/officeart/2005/8/layout/hList2"/>
    <dgm:cxn modelId="{97367CB6-D35E-49F5-A3B9-930B7DC449AB}" type="presParOf" srcId="{400EB1CA-4C39-4E82-9C13-33F0004A586D}" destId="{6A8EF535-243D-4D24-A9F3-89ED3712EF73}" srcOrd="1" destOrd="0" presId="urn:microsoft.com/office/officeart/2005/8/layout/hList2"/>
    <dgm:cxn modelId="{ADF9E6E9-1167-4D90-93B5-69EA5CCDB55D}" type="presParOf" srcId="{400EB1CA-4C39-4E82-9C13-33F0004A586D}" destId="{BEF8C5FA-6103-4066-B699-AD40F852AA56}" srcOrd="2" destOrd="0" presId="urn:microsoft.com/office/officeart/2005/8/layout/hList2"/>
    <dgm:cxn modelId="{691CA18C-A189-4879-986D-9875CD063B2B}" type="presParOf" srcId="{27064B70-8B1C-4A9E-87A4-2811E83D67C0}" destId="{DFFEB9D5-8B0B-4646-B47F-455EB6EB3AF2}" srcOrd="3" destOrd="0" presId="urn:microsoft.com/office/officeart/2005/8/layout/hList2"/>
    <dgm:cxn modelId="{2F314004-E69E-4959-B0C6-3FF758E89CBA}" type="presParOf" srcId="{27064B70-8B1C-4A9E-87A4-2811E83D67C0}" destId="{447DCC70-456E-421D-8305-4694F50EB9E8}" srcOrd="4" destOrd="0" presId="urn:microsoft.com/office/officeart/2005/8/layout/hList2"/>
    <dgm:cxn modelId="{41AE7FB1-BD6E-44BE-AD54-67AB9C9BED8F}" type="presParOf" srcId="{447DCC70-456E-421D-8305-4694F50EB9E8}" destId="{196C7699-F050-4B14-9878-466BA044435E}" srcOrd="0" destOrd="0" presId="urn:microsoft.com/office/officeart/2005/8/layout/hList2"/>
    <dgm:cxn modelId="{A9E8409D-8888-4719-B574-F33B12FA158A}" type="presParOf" srcId="{447DCC70-456E-421D-8305-4694F50EB9E8}" destId="{C05648C3-48D9-4978-9C8F-BB4436ADDA6E}" srcOrd="1" destOrd="0" presId="urn:microsoft.com/office/officeart/2005/8/layout/hList2"/>
    <dgm:cxn modelId="{6D1D4235-3768-4A98-9FC2-053B17A764D1}" type="presParOf" srcId="{447DCC70-456E-421D-8305-4694F50EB9E8}" destId="{32E0D454-8327-470C-9FF0-24EC30A42410}" srcOrd="2" destOrd="0" presId="urn:microsoft.com/office/officeart/2005/8/layout/hList2"/>
  </dgm:cxnLst>
  <dgm:bg>
    <a:solidFill>
      <a:srgbClr val="FFFF0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FF5E8-C055-45F2-BC7E-DEFDF8134C2A}">
      <dsp:nvSpPr>
        <dsp:cNvPr id="0" name=""/>
        <dsp:cNvSpPr/>
      </dsp:nvSpPr>
      <dsp:spPr>
        <a:xfrm rot="16200000">
          <a:off x="-1710709"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377950">
            <a:lnSpc>
              <a:spcPct val="90000"/>
            </a:lnSpc>
            <a:spcBef>
              <a:spcPct val="0"/>
            </a:spcBef>
            <a:spcAft>
              <a:spcPct val="35000"/>
            </a:spcAft>
            <a:buNone/>
          </a:pPr>
          <a:r>
            <a:rPr lang="it-IT" sz="3100" kern="1200" dirty="0"/>
            <a:t>Modello Medico</a:t>
          </a:r>
        </a:p>
      </dsp:txBody>
      <dsp:txXfrm>
        <a:off x="-1710709" y="2760626"/>
        <a:ext cx="4160520" cy="585168"/>
      </dsp:txXfrm>
    </dsp:sp>
    <dsp:sp modelId="{B840AE43-A570-4F72-AF6F-4BF0CFC74FCB}">
      <dsp:nvSpPr>
        <dsp:cNvPr id="0" name=""/>
        <dsp:cNvSpPr/>
      </dsp:nvSpPr>
      <dsp:spPr>
        <a:xfrm>
          <a:off x="662134" y="972950"/>
          <a:ext cx="2914758" cy="4160520"/>
        </a:xfrm>
        <a:prstGeom prst="rect">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516086" rIns="135128" bIns="135128" numCol="1" spcCol="1270" anchor="t" anchorCtr="0">
          <a:noAutofit/>
        </a:bodyPr>
        <a:lstStyle/>
        <a:p>
          <a:pPr marL="171450" lvl="1" indent="-171450" algn="just" defTabSz="844550">
            <a:lnSpc>
              <a:spcPct val="90000"/>
            </a:lnSpc>
            <a:spcBef>
              <a:spcPct val="0"/>
            </a:spcBef>
            <a:spcAft>
              <a:spcPct val="15000"/>
            </a:spcAft>
            <a:buChar char="•"/>
          </a:pPr>
          <a:r>
            <a:rPr lang="it-IT" sz="1900" kern="1200" dirty="0">
              <a:solidFill>
                <a:schemeClr val="tx1"/>
              </a:solidFill>
            </a:rPr>
            <a:t>E’ il modello che ravvisa nell’ambito dei Disturbi Mentali il maggior rischio di influenza di elementi soggettivi. Storicamente ha privilegiato l’idea di malattia come deviazione dalla norma (freniatria, variabili genetiche, biochimiche, etc.) indipendente da dimensioni sociali e psicologiche.</a:t>
          </a:r>
        </a:p>
      </dsp:txBody>
      <dsp:txXfrm>
        <a:off x="662134" y="972950"/>
        <a:ext cx="2914758" cy="4160520"/>
      </dsp:txXfrm>
    </dsp:sp>
    <dsp:sp modelId="{49D32EA6-DAD5-46D6-B771-92FFD5515E70}">
      <dsp:nvSpPr>
        <dsp:cNvPr id="0" name=""/>
        <dsp:cNvSpPr/>
      </dsp:nvSpPr>
      <dsp:spPr>
        <a:xfrm>
          <a:off x="76966" y="200529"/>
          <a:ext cx="1170336" cy="1170336"/>
        </a:xfrm>
        <a:prstGeom prst="rect">
          <a:avLst/>
        </a:prstGeom>
        <a:solidFill>
          <a:schemeClr val="bg1">
            <a:lumMod val="85000"/>
            <a:alpha val="90000"/>
          </a:schemeClr>
        </a:solidFill>
        <a:ln>
          <a:noFill/>
        </a:ln>
        <a:effectLst/>
      </dsp:spPr>
      <dsp:style>
        <a:lnRef idx="0">
          <a:scrgbClr r="0" g="0" b="0"/>
        </a:lnRef>
        <a:fillRef idx="1">
          <a:scrgbClr r="0" g="0" b="0"/>
        </a:fillRef>
        <a:effectRef idx="2">
          <a:scrgbClr r="0" g="0" b="0"/>
        </a:effectRef>
        <a:fontRef idx="minor"/>
      </dsp:style>
    </dsp:sp>
    <dsp:sp modelId="{BEF8C5FA-6103-4066-B699-AD40F852AA56}">
      <dsp:nvSpPr>
        <dsp:cNvPr id="0" name=""/>
        <dsp:cNvSpPr/>
      </dsp:nvSpPr>
      <dsp:spPr>
        <a:xfrm rot="16200000">
          <a:off x="255836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377950">
            <a:lnSpc>
              <a:spcPct val="90000"/>
            </a:lnSpc>
            <a:spcBef>
              <a:spcPct val="0"/>
            </a:spcBef>
            <a:spcAft>
              <a:spcPct val="35000"/>
            </a:spcAft>
            <a:buNone/>
          </a:pPr>
          <a:r>
            <a:rPr lang="it-IT" sz="3100" kern="1200" dirty="0"/>
            <a:t>Modello Psicologico</a:t>
          </a:r>
        </a:p>
      </dsp:txBody>
      <dsp:txXfrm>
        <a:off x="2558360" y="2760626"/>
        <a:ext cx="4160520" cy="585168"/>
      </dsp:txXfrm>
    </dsp:sp>
    <dsp:sp modelId="{6A8EF535-243D-4D24-A9F3-89ED3712EF73}">
      <dsp:nvSpPr>
        <dsp:cNvPr id="0" name=""/>
        <dsp:cNvSpPr/>
      </dsp:nvSpPr>
      <dsp:spPr>
        <a:xfrm>
          <a:off x="4931205" y="972950"/>
          <a:ext cx="2914758" cy="4160520"/>
        </a:xfrm>
        <a:prstGeom prst="rect">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516086" rIns="135128" bIns="135128" numCol="1" spcCol="1270" anchor="t" anchorCtr="0">
          <a:noAutofit/>
        </a:bodyPr>
        <a:lstStyle/>
        <a:p>
          <a:pPr marL="171450" lvl="1" indent="-171450" algn="just" defTabSz="844550">
            <a:lnSpc>
              <a:spcPct val="90000"/>
            </a:lnSpc>
            <a:spcBef>
              <a:spcPct val="0"/>
            </a:spcBef>
            <a:spcAft>
              <a:spcPct val="15000"/>
            </a:spcAft>
            <a:buChar char="•"/>
          </a:pPr>
          <a:r>
            <a:rPr lang="it-IT" sz="1900" kern="1200" dirty="0">
              <a:solidFill>
                <a:schemeClr val="tx1"/>
              </a:solidFill>
            </a:rPr>
            <a:t>E’ il modello che ha letto la Malattia Mentale come espressione non solo di malattia cerebrale o fisica. Su di essa (insorgenza, decorso, esito) influiscono fattori psicologici. La malattia o la salute sono il risultato della ricerca di  adattamento alla realtà interna e esterna (integrazione di </a:t>
          </a:r>
          <a:r>
            <a:rPr lang="it-IT" sz="1900" kern="1200" dirty="0" err="1">
              <a:solidFill>
                <a:schemeClr val="tx1"/>
              </a:solidFill>
            </a:rPr>
            <a:t>equlibri</a:t>
          </a:r>
          <a:r>
            <a:rPr lang="it-IT" sz="1900" kern="1200" dirty="0">
              <a:solidFill>
                <a:schemeClr val="tx1"/>
              </a:solidFill>
            </a:rPr>
            <a:t>).</a:t>
          </a:r>
        </a:p>
      </dsp:txBody>
      <dsp:txXfrm>
        <a:off x="4931205" y="972950"/>
        <a:ext cx="2914758" cy="4160520"/>
      </dsp:txXfrm>
    </dsp:sp>
    <dsp:sp modelId="{4EF4AB87-7E45-4A4F-BC36-7CC719CA9C30}">
      <dsp:nvSpPr>
        <dsp:cNvPr id="0" name=""/>
        <dsp:cNvSpPr/>
      </dsp:nvSpPr>
      <dsp:spPr>
        <a:xfrm>
          <a:off x="4346036" y="200529"/>
          <a:ext cx="1170336" cy="1170336"/>
        </a:xfrm>
        <a:prstGeom prst="rect">
          <a:avLst/>
        </a:prstGeom>
        <a:solidFill>
          <a:schemeClr val="tx1">
            <a:lumMod val="50000"/>
            <a:lumOff val="50000"/>
            <a:alpha val="70000"/>
          </a:schemeClr>
        </a:solidFill>
        <a:ln>
          <a:noFill/>
        </a:ln>
        <a:effectLst/>
      </dsp:spPr>
      <dsp:style>
        <a:lnRef idx="0">
          <a:scrgbClr r="0" g="0" b="0"/>
        </a:lnRef>
        <a:fillRef idx="1">
          <a:scrgbClr r="0" g="0" b="0"/>
        </a:fillRef>
        <a:effectRef idx="2">
          <a:scrgbClr r="0" g="0" b="0"/>
        </a:effectRef>
        <a:fontRef idx="minor"/>
      </dsp:style>
    </dsp:sp>
    <dsp:sp modelId="{32E0D454-8327-470C-9FF0-24EC30A42410}">
      <dsp:nvSpPr>
        <dsp:cNvPr id="0" name=""/>
        <dsp:cNvSpPr/>
      </dsp:nvSpPr>
      <dsp:spPr>
        <a:xfrm rot="16200000">
          <a:off x="682743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377950">
            <a:lnSpc>
              <a:spcPct val="90000"/>
            </a:lnSpc>
            <a:spcBef>
              <a:spcPct val="0"/>
            </a:spcBef>
            <a:spcAft>
              <a:spcPct val="35000"/>
            </a:spcAft>
            <a:buNone/>
          </a:pPr>
          <a:r>
            <a:rPr lang="it-IT" sz="3100" kern="1200" dirty="0"/>
            <a:t>Modello </a:t>
          </a:r>
          <a:r>
            <a:rPr lang="it-IT" sz="3100" kern="1200" dirty="0" err="1"/>
            <a:t>PsicoSociale</a:t>
          </a:r>
          <a:endParaRPr lang="it-IT" sz="3100" kern="1200" dirty="0"/>
        </a:p>
      </dsp:txBody>
      <dsp:txXfrm>
        <a:off x="6827430" y="2760626"/>
        <a:ext cx="4160520" cy="585168"/>
      </dsp:txXfrm>
    </dsp:sp>
    <dsp:sp modelId="{C05648C3-48D9-4978-9C8F-BB4436ADDA6E}">
      <dsp:nvSpPr>
        <dsp:cNvPr id="0" name=""/>
        <dsp:cNvSpPr/>
      </dsp:nvSpPr>
      <dsp:spPr>
        <a:xfrm>
          <a:off x="9163694" y="985141"/>
          <a:ext cx="2914758" cy="4160520"/>
        </a:xfrm>
        <a:prstGeom prst="rect">
          <a:avLst/>
        </a:prstGeom>
        <a:solidFill>
          <a:schemeClr val="bg1">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516086" rIns="135128" bIns="135128" numCol="1" spcCol="1270" anchor="t" anchorCtr="0">
          <a:noAutofit/>
        </a:bodyPr>
        <a:lstStyle/>
        <a:p>
          <a:pPr marL="171450" lvl="1" indent="-171450" algn="just" defTabSz="844550">
            <a:lnSpc>
              <a:spcPct val="90000"/>
            </a:lnSpc>
            <a:spcBef>
              <a:spcPct val="0"/>
            </a:spcBef>
            <a:spcAft>
              <a:spcPct val="15000"/>
            </a:spcAft>
            <a:buChar char="•"/>
          </a:pPr>
          <a:r>
            <a:rPr lang="it-IT" sz="1900" kern="1200" dirty="0">
              <a:solidFill>
                <a:schemeClr val="tx1"/>
              </a:solidFill>
            </a:rPr>
            <a:t>E’ il modello che si riferisce all’influenza reciproca tra individuo e società. Antesignano fu il trattamento morale (dal latino </a:t>
          </a:r>
          <a:r>
            <a:rPr lang="it-IT" sz="1900" i="0" kern="1200" dirty="0" err="1">
              <a:solidFill>
                <a:schemeClr val="tx1"/>
              </a:solidFill>
            </a:rPr>
            <a:t>mores</a:t>
          </a:r>
          <a:r>
            <a:rPr lang="it-IT" sz="1900" i="0" kern="1200" dirty="0">
              <a:solidFill>
                <a:schemeClr val="tx1"/>
              </a:solidFill>
            </a:rPr>
            <a:t>) e quelli del XIX sec. alla </a:t>
          </a:r>
          <a:r>
            <a:rPr lang="it-IT" sz="1900" i="0" kern="1200" dirty="0" err="1">
              <a:solidFill>
                <a:schemeClr val="tx1"/>
              </a:solidFill>
            </a:rPr>
            <a:t>Salpetrière</a:t>
          </a:r>
          <a:r>
            <a:rPr lang="it-IT" sz="1900" i="0" kern="1200" dirty="0">
              <a:solidFill>
                <a:schemeClr val="tx1"/>
              </a:solidFill>
            </a:rPr>
            <a:t>  a Parigi. E’ il modello della Psicologia di comunità in cui il Pz non è più oggetto di cure o studi, ma soggetto della sua riabilitazione.</a:t>
          </a:r>
          <a:endParaRPr lang="it-IT" sz="1900" kern="1200" dirty="0">
            <a:solidFill>
              <a:schemeClr val="tx1"/>
            </a:solidFill>
          </a:endParaRPr>
        </a:p>
      </dsp:txBody>
      <dsp:txXfrm>
        <a:off x="9163694" y="985141"/>
        <a:ext cx="2914758" cy="4160520"/>
      </dsp:txXfrm>
    </dsp:sp>
    <dsp:sp modelId="{196C7699-F050-4B14-9878-466BA044435E}">
      <dsp:nvSpPr>
        <dsp:cNvPr id="0" name=""/>
        <dsp:cNvSpPr/>
      </dsp:nvSpPr>
      <dsp:spPr>
        <a:xfrm>
          <a:off x="8615106" y="200529"/>
          <a:ext cx="1170336" cy="1170336"/>
        </a:xfrm>
        <a:prstGeom prst="rect">
          <a:avLst/>
        </a:prstGeom>
        <a:solidFill>
          <a:schemeClr val="tx1">
            <a:alpha val="50000"/>
          </a:schemeClr>
        </a:solidFill>
        <a:ln>
          <a:noFill/>
        </a:ln>
        <a:effectLst/>
      </dsp:spPr>
      <dsp:style>
        <a:lnRef idx="0">
          <a:scrgbClr r="0" g="0" b="0"/>
        </a:lnRef>
        <a:fillRef idx="1">
          <a:scrgbClr r="0" g="0" b="0"/>
        </a:fillRef>
        <a:effectRef idx="2">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FF5E8-C055-45F2-BC7E-DEFDF8134C2A}">
      <dsp:nvSpPr>
        <dsp:cNvPr id="0" name=""/>
        <dsp:cNvSpPr/>
      </dsp:nvSpPr>
      <dsp:spPr>
        <a:xfrm rot="16200000">
          <a:off x="-1710709"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555750">
            <a:lnSpc>
              <a:spcPct val="90000"/>
            </a:lnSpc>
            <a:spcBef>
              <a:spcPct val="0"/>
            </a:spcBef>
            <a:spcAft>
              <a:spcPct val="35000"/>
            </a:spcAft>
            <a:buNone/>
          </a:pPr>
          <a:r>
            <a:rPr lang="it-IT" sz="3500" kern="1200" dirty="0"/>
            <a:t>Esperienza di vita</a:t>
          </a:r>
        </a:p>
      </dsp:txBody>
      <dsp:txXfrm>
        <a:off x="-1710709" y="2760626"/>
        <a:ext cx="4160520" cy="585168"/>
      </dsp:txXfrm>
    </dsp:sp>
    <dsp:sp modelId="{B840AE43-A570-4F72-AF6F-4BF0CFC74FCB}">
      <dsp:nvSpPr>
        <dsp:cNvPr id="0" name=""/>
        <dsp:cNvSpPr/>
      </dsp:nvSpPr>
      <dsp:spPr>
        <a:xfrm>
          <a:off x="662134" y="972950"/>
          <a:ext cx="2914758" cy="4160520"/>
        </a:xfrm>
        <a:prstGeom prst="rect">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13360" tIns="516086" rIns="213360" bIns="213360" numCol="1" spcCol="1270" anchor="t" anchorCtr="0">
          <a:noAutofit/>
        </a:bodyPr>
        <a:lstStyle/>
        <a:p>
          <a:pPr marL="228600" lvl="1" indent="-228600" algn="l" defTabSz="1022350">
            <a:lnSpc>
              <a:spcPct val="90000"/>
            </a:lnSpc>
            <a:spcBef>
              <a:spcPct val="0"/>
            </a:spcBef>
            <a:spcAft>
              <a:spcPct val="15000"/>
            </a:spcAft>
            <a:buChar char="•"/>
          </a:pPr>
          <a:r>
            <a:rPr lang="it-IT" sz="2300" kern="1200" dirty="0">
              <a:solidFill>
                <a:schemeClr val="tx1"/>
              </a:solidFill>
            </a:rPr>
            <a:t>Il parto è tra le esperienze di vita più intense e significative.</a:t>
          </a:r>
        </a:p>
        <a:p>
          <a:pPr marL="228600" lvl="1" indent="-228600" algn="l" defTabSz="1022350">
            <a:lnSpc>
              <a:spcPct val="90000"/>
            </a:lnSpc>
            <a:spcBef>
              <a:spcPct val="0"/>
            </a:spcBef>
            <a:spcAft>
              <a:spcPct val="15000"/>
            </a:spcAft>
            <a:buChar char="•"/>
          </a:pPr>
          <a:r>
            <a:rPr lang="it-IT" sz="2300" kern="1200" dirty="0">
              <a:solidFill>
                <a:schemeClr val="tx1"/>
              </a:solidFill>
            </a:rPr>
            <a:t>Nel 10/15 % delle donne può essere all’origine di disturbi dell’umore depressivi più o meno intensi. </a:t>
          </a:r>
        </a:p>
      </dsp:txBody>
      <dsp:txXfrm>
        <a:off x="662134" y="972950"/>
        <a:ext cx="2914758" cy="4160520"/>
      </dsp:txXfrm>
    </dsp:sp>
    <dsp:sp modelId="{49D32EA6-DAD5-46D6-B771-92FFD5515E70}">
      <dsp:nvSpPr>
        <dsp:cNvPr id="0" name=""/>
        <dsp:cNvSpPr/>
      </dsp:nvSpPr>
      <dsp:spPr>
        <a:xfrm>
          <a:off x="76966" y="200529"/>
          <a:ext cx="1170336" cy="1170336"/>
        </a:xfrm>
        <a:prstGeom prst="rect">
          <a:avLst/>
        </a:prstGeom>
        <a:solidFill>
          <a:schemeClr val="bg1">
            <a:lumMod val="85000"/>
            <a:alpha val="90000"/>
          </a:schemeClr>
        </a:solidFill>
        <a:ln>
          <a:noFill/>
        </a:ln>
        <a:effectLst/>
      </dsp:spPr>
      <dsp:style>
        <a:lnRef idx="0">
          <a:scrgbClr r="0" g="0" b="0"/>
        </a:lnRef>
        <a:fillRef idx="1">
          <a:scrgbClr r="0" g="0" b="0"/>
        </a:fillRef>
        <a:effectRef idx="2">
          <a:scrgbClr r="0" g="0" b="0"/>
        </a:effectRef>
        <a:fontRef idx="minor"/>
      </dsp:style>
    </dsp:sp>
    <dsp:sp modelId="{BEF8C5FA-6103-4066-B699-AD40F852AA56}">
      <dsp:nvSpPr>
        <dsp:cNvPr id="0" name=""/>
        <dsp:cNvSpPr/>
      </dsp:nvSpPr>
      <dsp:spPr>
        <a:xfrm rot="16200000">
          <a:off x="255836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555750">
            <a:lnSpc>
              <a:spcPct val="90000"/>
            </a:lnSpc>
            <a:spcBef>
              <a:spcPct val="0"/>
            </a:spcBef>
            <a:spcAft>
              <a:spcPct val="35000"/>
            </a:spcAft>
            <a:buNone/>
          </a:pPr>
          <a:r>
            <a:rPr lang="it-IT" sz="3500" kern="1200" dirty="0"/>
            <a:t>Sintomo di disagio</a:t>
          </a:r>
        </a:p>
      </dsp:txBody>
      <dsp:txXfrm>
        <a:off x="2558360" y="2760626"/>
        <a:ext cx="4160520" cy="585168"/>
      </dsp:txXfrm>
    </dsp:sp>
    <dsp:sp modelId="{6A8EF535-243D-4D24-A9F3-89ED3712EF73}">
      <dsp:nvSpPr>
        <dsp:cNvPr id="0" name=""/>
        <dsp:cNvSpPr/>
      </dsp:nvSpPr>
      <dsp:spPr>
        <a:xfrm>
          <a:off x="4931205" y="972950"/>
          <a:ext cx="2914758" cy="4160520"/>
        </a:xfrm>
        <a:prstGeom prst="rect">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516086" rIns="170688" bIns="170688" numCol="1" spcCol="1270" anchor="t" anchorCtr="0">
          <a:noAutofit/>
        </a:bodyPr>
        <a:lstStyle/>
        <a:p>
          <a:pPr marL="228600" lvl="1" indent="-228600" algn="l" defTabSz="1066800">
            <a:lnSpc>
              <a:spcPct val="90000"/>
            </a:lnSpc>
            <a:spcBef>
              <a:spcPct val="0"/>
            </a:spcBef>
            <a:spcAft>
              <a:spcPct val="15000"/>
            </a:spcAft>
            <a:buChar char="•"/>
          </a:pPr>
          <a:r>
            <a:rPr lang="it-IT" sz="2400" kern="1200" dirty="0">
              <a:solidFill>
                <a:schemeClr val="tx1"/>
              </a:solidFill>
            </a:rPr>
            <a:t>Depressione transitoria (Baby blues)</a:t>
          </a:r>
        </a:p>
        <a:p>
          <a:pPr marL="228600" lvl="1" indent="-228600" algn="l" defTabSz="1066800">
            <a:lnSpc>
              <a:spcPct val="90000"/>
            </a:lnSpc>
            <a:spcBef>
              <a:spcPct val="0"/>
            </a:spcBef>
            <a:spcAft>
              <a:spcPct val="15000"/>
            </a:spcAft>
            <a:buChar char="•"/>
          </a:pPr>
          <a:r>
            <a:rPr lang="it-IT" sz="2400" kern="1200" dirty="0">
              <a:solidFill>
                <a:schemeClr val="tx1"/>
              </a:solidFill>
            </a:rPr>
            <a:t>I sintomi sono da lievi a moderati e durano da 2/3 gg. a 2 settimane. Non sono invalidanti. </a:t>
          </a:r>
        </a:p>
      </dsp:txBody>
      <dsp:txXfrm>
        <a:off x="4931205" y="972950"/>
        <a:ext cx="2914758" cy="4160520"/>
      </dsp:txXfrm>
    </dsp:sp>
    <dsp:sp modelId="{4EF4AB87-7E45-4A4F-BC36-7CC719CA9C30}">
      <dsp:nvSpPr>
        <dsp:cNvPr id="0" name=""/>
        <dsp:cNvSpPr/>
      </dsp:nvSpPr>
      <dsp:spPr>
        <a:xfrm>
          <a:off x="4346036" y="200529"/>
          <a:ext cx="1170336" cy="1170336"/>
        </a:xfrm>
        <a:prstGeom prst="rect">
          <a:avLst/>
        </a:prstGeom>
        <a:solidFill>
          <a:schemeClr val="tx1">
            <a:lumMod val="50000"/>
            <a:lumOff val="50000"/>
            <a:alpha val="70000"/>
          </a:schemeClr>
        </a:solidFill>
        <a:ln>
          <a:noFill/>
        </a:ln>
        <a:effectLst/>
      </dsp:spPr>
      <dsp:style>
        <a:lnRef idx="0">
          <a:scrgbClr r="0" g="0" b="0"/>
        </a:lnRef>
        <a:fillRef idx="1">
          <a:scrgbClr r="0" g="0" b="0"/>
        </a:fillRef>
        <a:effectRef idx="2">
          <a:scrgbClr r="0" g="0" b="0"/>
        </a:effectRef>
        <a:fontRef idx="minor"/>
      </dsp:style>
    </dsp:sp>
    <dsp:sp modelId="{32E0D454-8327-470C-9FF0-24EC30A42410}">
      <dsp:nvSpPr>
        <dsp:cNvPr id="0" name=""/>
        <dsp:cNvSpPr/>
      </dsp:nvSpPr>
      <dsp:spPr>
        <a:xfrm rot="16200000">
          <a:off x="682743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555750">
            <a:lnSpc>
              <a:spcPct val="90000"/>
            </a:lnSpc>
            <a:spcBef>
              <a:spcPct val="0"/>
            </a:spcBef>
            <a:spcAft>
              <a:spcPct val="35000"/>
            </a:spcAft>
            <a:buNone/>
          </a:pPr>
          <a:r>
            <a:rPr lang="it-IT" sz="3500" kern="1200" dirty="0"/>
            <a:t>Malattia</a:t>
          </a:r>
        </a:p>
      </dsp:txBody>
      <dsp:txXfrm>
        <a:off x="6827430" y="2760626"/>
        <a:ext cx="4160520" cy="585168"/>
      </dsp:txXfrm>
    </dsp:sp>
    <dsp:sp modelId="{C05648C3-48D9-4978-9C8F-BB4436ADDA6E}">
      <dsp:nvSpPr>
        <dsp:cNvPr id="0" name=""/>
        <dsp:cNvSpPr/>
      </dsp:nvSpPr>
      <dsp:spPr>
        <a:xfrm>
          <a:off x="9163694" y="985141"/>
          <a:ext cx="2914758" cy="4160520"/>
        </a:xfrm>
        <a:prstGeom prst="rect">
          <a:avLst/>
        </a:prstGeom>
        <a:solidFill>
          <a:schemeClr val="bg1">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516086" rIns="170688" bIns="170688" numCol="1" spcCol="1270" anchor="t" anchorCtr="0">
          <a:noAutofit/>
        </a:bodyPr>
        <a:lstStyle/>
        <a:p>
          <a:pPr marL="228600" lvl="1" indent="-228600" algn="l" defTabSz="1066800">
            <a:lnSpc>
              <a:spcPct val="90000"/>
            </a:lnSpc>
            <a:spcBef>
              <a:spcPct val="0"/>
            </a:spcBef>
            <a:spcAft>
              <a:spcPct val="15000"/>
            </a:spcAft>
            <a:buChar char="•"/>
          </a:pPr>
          <a:r>
            <a:rPr lang="it-IT" sz="2400" kern="1200" dirty="0">
              <a:solidFill>
                <a:schemeClr val="tx1"/>
              </a:solidFill>
            </a:rPr>
            <a:t>Depressione che dura &gt; 2 settimane; Psicosi post-partum.</a:t>
          </a:r>
        </a:p>
        <a:p>
          <a:pPr marL="228600" lvl="1" indent="-228600" algn="l" defTabSz="1066800">
            <a:lnSpc>
              <a:spcPct val="90000"/>
            </a:lnSpc>
            <a:spcBef>
              <a:spcPct val="0"/>
            </a:spcBef>
            <a:spcAft>
              <a:spcPct val="15000"/>
            </a:spcAft>
            <a:buChar char="•"/>
          </a:pPr>
          <a:r>
            <a:rPr lang="it-IT" sz="2400" kern="1200" dirty="0">
              <a:solidFill>
                <a:schemeClr val="tx1"/>
              </a:solidFill>
            </a:rPr>
            <a:t>La sintomatologia ha l’intensità Psicotica e/o della Depressione Maggiore. E’ invalidante.</a:t>
          </a:r>
        </a:p>
      </dsp:txBody>
      <dsp:txXfrm>
        <a:off x="9163694" y="985141"/>
        <a:ext cx="2914758" cy="4160520"/>
      </dsp:txXfrm>
    </dsp:sp>
    <dsp:sp modelId="{196C7699-F050-4B14-9878-466BA044435E}">
      <dsp:nvSpPr>
        <dsp:cNvPr id="0" name=""/>
        <dsp:cNvSpPr/>
      </dsp:nvSpPr>
      <dsp:spPr>
        <a:xfrm>
          <a:off x="8615106" y="200529"/>
          <a:ext cx="1170336" cy="1170336"/>
        </a:xfrm>
        <a:prstGeom prst="rect">
          <a:avLst/>
        </a:prstGeom>
        <a:solidFill>
          <a:schemeClr val="tx1">
            <a:alpha val="50000"/>
          </a:schemeClr>
        </a:solidFill>
        <a:ln>
          <a:noFill/>
        </a:ln>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FF5E8-C055-45F2-BC7E-DEFDF8134C2A}">
      <dsp:nvSpPr>
        <dsp:cNvPr id="0" name=""/>
        <dsp:cNvSpPr/>
      </dsp:nvSpPr>
      <dsp:spPr>
        <a:xfrm rot="16200000">
          <a:off x="-1710709"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333500">
            <a:lnSpc>
              <a:spcPct val="90000"/>
            </a:lnSpc>
            <a:spcBef>
              <a:spcPct val="0"/>
            </a:spcBef>
            <a:spcAft>
              <a:spcPct val="35000"/>
            </a:spcAft>
            <a:buNone/>
          </a:pPr>
          <a:r>
            <a:rPr lang="it-IT" sz="3000" kern="1200" dirty="0"/>
            <a:t>Sistema Nosografico</a:t>
          </a:r>
        </a:p>
      </dsp:txBody>
      <dsp:txXfrm>
        <a:off x="-1710709" y="2760626"/>
        <a:ext cx="4160520" cy="585168"/>
      </dsp:txXfrm>
    </dsp:sp>
    <dsp:sp modelId="{B840AE43-A570-4F72-AF6F-4BF0CFC74FCB}">
      <dsp:nvSpPr>
        <dsp:cNvPr id="0" name=""/>
        <dsp:cNvSpPr/>
      </dsp:nvSpPr>
      <dsp:spPr>
        <a:xfrm>
          <a:off x="662134" y="972950"/>
          <a:ext cx="2914758" cy="4160520"/>
        </a:xfrm>
        <a:prstGeom prst="rect">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516086" rIns="199136" bIns="199136" numCol="1" spcCol="1270" anchor="t" anchorCtr="0">
          <a:noAutofit/>
        </a:bodyPr>
        <a:lstStyle/>
        <a:p>
          <a:pPr marL="285750" lvl="1" indent="-285750" algn="just" defTabSz="1244600">
            <a:lnSpc>
              <a:spcPct val="90000"/>
            </a:lnSpc>
            <a:spcBef>
              <a:spcPct val="0"/>
            </a:spcBef>
            <a:spcAft>
              <a:spcPct val="15000"/>
            </a:spcAft>
            <a:buChar char="•"/>
          </a:pPr>
          <a:r>
            <a:rPr lang="it-IT" sz="2800" kern="1200" dirty="0">
              <a:solidFill>
                <a:schemeClr val="tx1"/>
              </a:solidFill>
            </a:rPr>
            <a:t>Descrive i Disturbi Mentali sulla base dei segni e dei sintomi caratteristici di quello specifico Disturbo.</a:t>
          </a:r>
        </a:p>
        <a:p>
          <a:pPr marL="285750" lvl="1" indent="-285750" algn="just" defTabSz="1244600">
            <a:lnSpc>
              <a:spcPct val="90000"/>
            </a:lnSpc>
            <a:spcBef>
              <a:spcPct val="0"/>
            </a:spcBef>
            <a:spcAft>
              <a:spcPct val="15000"/>
            </a:spcAft>
            <a:buChar char="•"/>
          </a:pPr>
          <a:endParaRPr lang="it-IT" sz="2800" kern="1200" dirty="0"/>
        </a:p>
      </dsp:txBody>
      <dsp:txXfrm>
        <a:off x="662134" y="972950"/>
        <a:ext cx="2914758" cy="4160520"/>
      </dsp:txXfrm>
    </dsp:sp>
    <dsp:sp modelId="{49D32EA6-DAD5-46D6-B771-92FFD5515E70}">
      <dsp:nvSpPr>
        <dsp:cNvPr id="0" name=""/>
        <dsp:cNvSpPr/>
      </dsp:nvSpPr>
      <dsp:spPr>
        <a:xfrm>
          <a:off x="76966" y="200529"/>
          <a:ext cx="1170336" cy="1170336"/>
        </a:xfrm>
        <a:prstGeom prst="rect">
          <a:avLst/>
        </a:prstGeom>
        <a:solidFill>
          <a:schemeClr val="bg1">
            <a:lumMod val="85000"/>
            <a:alpha val="90000"/>
          </a:schemeClr>
        </a:solidFill>
        <a:ln>
          <a:noFill/>
        </a:ln>
        <a:effectLst/>
      </dsp:spPr>
      <dsp:style>
        <a:lnRef idx="0">
          <a:scrgbClr r="0" g="0" b="0"/>
        </a:lnRef>
        <a:fillRef idx="1">
          <a:scrgbClr r="0" g="0" b="0"/>
        </a:fillRef>
        <a:effectRef idx="2">
          <a:scrgbClr r="0" g="0" b="0"/>
        </a:effectRef>
        <a:fontRef idx="minor"/>
      </dsp:style>
    </dsp:sp>
    <dsp:sp modelId="{BEF8C5FA-6103-4066-B699-AD40F852AA56}">
      <dsp:nvSpPr>
        <dsp:cNvPr id="0" name=""/>
        <dsp:cNvSpPr/>
      </dsp:nvSpPr>
      <dsp:spPr>
        <a:xfrm rot="16200000">
          <a:off x="255836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333500">
            <a:lnSpc>
              <a:spcPct val="90000"/>
            </a:lnSpc>
            <a:spcBef>
              <a:spcPct val="0"/>
            </a:spcBef>
            <a:spcAft>
              <a:spcPct val="35000"/>
            </a:spcAft>
            <a:buNone/>
          </a:pPr>
          <a:r>
            <a:rPr lang="it-IT" sz="3000" kern="1200" dirty="0" err="1"/>
            <a:t>Specificatori</a:t>
          </a:r>
          <a:r>
            <a:rPr lang="it-IT" sz="3000" kern="1200" dirty="0"/>
            <a:t> e Sottotipi</a:t>
          </a:r>
        </a:p>
      </dsp:txBody>
      <dsp:txXfrm>
        <a:off x="2558360" y="2760626"/>
        <a:ext cx="4160520" cy="585168"/>
      </dsp:txXfrm>
    </dsp:sp>
    <dsp:sp modelId="{6A8EF535-243D-4D24-A9F3-89ED3712EF73}">
      <dsp:nvSpPr>
        <dsp:cNvPr id="0" name=""/>
        <dsp:cNvSpPr/>
      </dsp:nvSpPr>
      <dsp:spPr>
        <a:xfrm>
          <a:off x="4931205" y="972950"/>
          <a:ext cx="2914758" cy="4160520"/>
        </a:xfrm>
        <a:prstGeom prst="rect">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516086" rIns="170688" bIns="170688" numCol="1" spcCol="1270" anchor="t" anchorCtr="0">
          <a:noAutofit/>
        </a:bodyPr>
        <a:lstStyle/>
        <a:p>
          <a:pPr marL="228600" lvl="1" indent="-228600" algn="just" defTabSz="1066800">
            <a:lnSpc>
              <a:spcPct val="90000"/>
            </a:lnSpc>
            <a:spcBef>
              <a:spcPct val="0"/>
            </a:spcBef>
            <a:spcAft>
              <a:spcPct val="15000"/>
            </a:spcAft>
            <a:buChar char="•"/>
          </a:pPr>
          <a:r>
            <a:rPr lang="it-IT" sz="2400" kern="1200" dirty="0">
              <a:solidFill>
                <a:schemeClr val="tx1"/>
              </a:solidFill>
            </a:rPr>
            <a:t>Rilevano una caratteristica del Disturbo per definire un sottotipo più omogeneo di Pz con quel Disturbo</a:t>
          </a:r>
        </a:p>
        <a:p>
          <a:pPr marL="228600" lvl="1" indent="-228600" algn="just" defTabSz="1066800">
            <a:lnSpc>
              <a:spcPct val="90000"/>
            </a:lnSpc>
            <a:spcBef>
              <a:spcPct val="0"/>
            </a:spcBef>
            <a:spcAft>
              <a:spcPct val="15000"/>
            </a:spcAft>
            <a:buChar char="•"/>
          </a:pPr>
          <a:r>
            <a:rPr lang="it-IT" sz="2400" kern="1200" dirty="0">
              <a:solidFill>
                <a:schemeClr val="tx1"/>
              </a:solidFill>
            </a:rPr>
            <a:t>Gravità</a:t>
          </a:r>
        </a:p>
        <a:p>
          <a:pPr marL="228600" lvl="1" indent="-228600" algn="just" defTabSz="1066800">
            <a:lnSpc>
              <a:spcPct val="90000"/>
            </a:lnSpc>
            <a:spcBef>
              <a:spcPct val="0"/>
            </a:spcBef>
            <a:spcAft>
              <a:spcPct val="15000"/>
            </a:spcAft>
            <a:buChar char="•"/>
          </a:pPr>
          <a:r>
            <a:rPr lang="it-IT" sz="2400" kern="1200" dirty="0">
              <a:solidFill>
                <a:schemeClr val="tx1"/>
              </a:solidFill>
            </a:rPr>
            <a:t>Frequenza sintomi</a:t>
          </a:r>
        </a:p>
        <a:p>
          <a:pPr marL="228600" lvl="1" indent="-228600" algn="just" defTabSz="1066800">
            <a:lnSpc>
              <a:spcPct val="90000"/>
            </a:lnSpc>
            <a:spcBef>
              <a:spcPct val="0"/>
            </a:spcBef>
            <a:spcAft>
              <a:spcPct val="15000"/>
            </a:spcAft>
            <a:buChar char="•"/>
          </a:pPr>
          <a:r>
            <a:rPr lang="it-IT" sz="2400" kern="1200" dirty="0">
              <a:solidFill>
                <a:schemeClr val="tx1"/>
              </a:solidFill>
            </a:rPr>
            <a:t>Durata</a:t>
          </a:r>
        </a:p>
      </dsp:txBody>
      <dsp:txXfrm>
        <a:off x="4931205" y="972950"/>
        <a:ext cx="2914758" cy="4160520"/>
      </dsp:txXfrm>
    </dsp:sp>
    <dsp:sp modelId="{4EF4AB87-7E45-4A4F-BC36-7CC719CA9C30}">
      <dsp:nvSpPr>
        <dsp:cNvPr id="0" name=""/>
        <dsp:cNvSpPr/>
      </dsp:nvSpPr>
      <dsp:spPr>
        <a:xfrm>
          <a:off x="4346036" y="200529"/>
          <a:ext cx="1170336" cy="1170336"/>
        </a:xfrm>
        <a:prstGeom prst="rect">
          <a:avLst/>
        </a:prstGeom>
        <a:solidFill>
          <a:schemeClr val="tx1">
            <a:lumMod val="50000"/>
            <a:lumOff val="50000"/>
            <a:alpha val="70000"/>
          </a:schemeClr>
        </a:solidFill>
        <a:ln>
          <a:noFill/>
        </a:ln>
        <a:effectLst/>
      </dsp:spPr>
      <dsp:style>
        <a:lnRef idx="0">
          <a:scrgbClr r="0" g="0" b="0"/>
        </a:lnRef>
        <a:fillRef idx="1">
          <a:scrgbClr r="0" g="0" b="0"/>
        </a:fillRef>
        <a:effectRef idx="2">
          <a:scrgbClr r="0" g="0" b="0"/>
        </a:effectRef>
        <a:fontRef idx="minor"/>
      </dsp:style>
    </dsp:sp>
    <dsp:sp modelId="{32E0D454-8327-470C-9FF0-24EC30A42410}">
      <dsp:nvSpPr>
        <dsp:cNvPr id="0" name=""/>
        <dsp:cNvSpPr/>
      </dsp:nvSpPr>
      <dsp:spPr>
        <a:xfrm rot="16200000">
          <a:off x="682743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333500">
            <a:lnSpc>
              <a:spcPct val="90000"/>
            </a:lnSpc>
            <a:spcBef>
              <a:spcPct val="0"/>
            </a:spcBef>
            <a:spcAft>
              <a:spcPct val="35000"/>
            </a:spcAft>
            <a:buNone/>
          </a:pPr>
          <a:r>
            <a:rPr lang="it-IT" sz="3000" kern="1200" dirty="0"/>
            <a:t>Contesto sociale</a:t>
          </a:r>
        </a:p>
      </dsp:txBody>
      <dsp:txXfrm>
        <a:off x="6827430" y="2760626"/>
        <a:ext cx="4160520" cy="585168"/>
      </dsp:txXfrm>
    </dsp:sp>
    <dsp:sp modelId="{C05648C3-48D9-4978-9C8F-BB4436ADDA6E}">
      <dsp:nvSpPr>
        <dsp:cNvPr id="0" name=""/>
        <dsp:cNvSpPr/>
      </dsp:nvSpPr>
      <dsp:spPr>
        <a:xfrm>
          <a:off x="9163694" y="985141"/>
          <a:ext cx="2914758" cy="4160520"/>
        </a:xfrm>
        <a:prstGeom prst="rect">
          <a:avLst/>
        </a:prstGeom>
        <a:solidFill>
          <a:schemeClr val="bg1">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516086" rIns="170688" bIns="170688" numCol="1" spcCol="1270" anchor="t" anchorCtr="0">
          <a:noAutofit/>
        </a:bodyPr>
        <a:lstStyle/>
        <a:p>
          <a:pPr marL="228600" lvl="1" indent="-228600" algn="just" defTabSz="1066800">
            <a:lnSpc>
              <a:spcPct val="90000"/>
            </a:lnSpc>
            <a:spcBef>
              <a:spcPct val="0"/>
            </a:spcBef>
            <a:spcAft>
              <a:spcPct val="15000"/>
            </a:spcAft>
            <a:buChar char="•"/>
          </a:pPr>
          <a:r>
            <a:rPr lang="it-IT" sz="2400" kern="1200" dirty="0">
              <a:solidFill>
                <a:schemeClr val="tx1"/>
              </a:solidFill>
            </a:rPr>
            <a:t>Abbandonato il sistema </a:t>
          </a:r>
          <a:r>
            <a:rPr lang="it-IT" sz="2400" kern="1200" dirty="0" err="1">
              <a:solidFill>
                <a:schemeClr val="tx1"/>
              </a:solidFill>
            </a:rPr>
            <a:t>multiassiale</a:t>
          </a:r>
          <a:r>
            <a:rPr lang="it-IT" sz="2400" kern="1200" dirty="0">
              <a:solidFill>
                <a:schemeClr val="tx1"/>
              </a:solidFill>
            </a:rPr>
            <a:t>, i Disturbi Mentali sono comunque inquadrati anche nel contesto sociale, culturale, familiare e relazionale del Pz.</a:t>
          </a:r>
        </a:p>
      </dsp:txBody>
      <dsp:txXfrm>
        <a:off x="9163694" y="985141"/>
        <a:ext cx="2914758" cy="4160520"/>
      </dsp:txXfrm>
    </dsp:sp>
    <dsp:sp modelId="{196C7699-F050-4B14-9878-466BA044435E}">
      <dsp:nvSpPr>
        <dsp:cNvPr id="0" name=""/>
        <dsp:cNvSpPr/>
      </dsp:nvSpPr>
      <dsp:spPr>
        <a:xfrm>
          <a:off x="8615106" y="200529"/>
          <a:ext cx="1170336" cy="1170336"/>
        </a:xfrm>
        <a:prstGeom prst="rect">
          <a:avLst/>
        </a:prstGeom>
        <a:solidFill>
          <a:schemeClr val="tx1">
            <a:alpha val="50000"/>
          </a:schemeClr>
        </a:solidFill>
        <a:ln>
          <a:noFill/>
        </a:ln>
        <a:effectLst/>
      </dsp:spPr>
      <dsp:style>
        <a:lnRef idx="0">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FF5E8-C055-45F2-BC7E-DEFDF8134C2A}">
      <dsp:nvSpPr>
        <dsp:cNvPr id="0" name=""/>
        <dsp:cNvSpPr/>
      </dsp:nvSpPr>
      <dsp:spPr>
        <a:xfrm rot="16200000">
          <a:off x="-1710709"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422400">
            <a:lnSpc>
              <a:spcPct val="90000"/>
            </a:lnSpc>
            <a:spcBef>
              <a:spcPct val="0"/>
            </a:spcBef>
            <a:spcAft>
              <a:spcPct val="35000"/>
            </a:spcAft>
            <a:buNone/>
          </a:pPr>
          <a:r>
            <a:rPr lang="it-IT" sz="3200" kern="1200" dirty="0"/>
            <a:t>Sistema Nosografico</a:t>
          </a:r>
        </a:p>
      </dsp:txBody>
      <dsp:txXfrm>
        <a:off x="-1710709" y="2760626"/>
        <a:ext cx="4160520" cy="585168"/>
      </dsp:txXfrm>
    </dsp:sp>
    <dsp:sp modelId="{B840AE43-A570-4F72-AF6F-4BF0CFC74FCB}">
      <dsp:nvSpPr>
        <dsp:cNvPr id="0" name=""/>
        <dsp:cNvSpPr/>
      </dsp:nvSpPr>
      <dsp:spPr>
        <a:xfrm>
          <a:off x="662134" y="972950"/>
          <a:ext cx="2914758" cy="4160520"/>
        </a:xfrm>
        <a:prstGeom prst="rect">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516086" rIns="199136" bIns="199136" numCol="1" spcCol="1270" anchor="t" anchorCtr="0">
          <a:noAutofit/>
        </a:bodyPr>
        <a:lstStyle/>
        <a:p>
          <a:pPr marL="285750" lvl="1" indent="-285750" algn="just" defTabSz="1244600">
            <a:lnSpc>
              <a:spcPct val="90000"/>
            </a:lnSpc>
            <a:spcBef>
              <a:spcPct val="0"/>
            </a:spcBef>
            <a:spcAft>
              <a:spcPct val="15000"/>
            </a:spcAft>
            <a:buChar char="•"/>
          </a:pPr>
          <a:r>
            <a:rPr lang="it-IT" sz="2800" kern="1200" dirty="0">
              <a:solidFill>
                <a:schemeClr val="tx1"/>
              </a:solidFill>
            </a:rPr>
            <a:t>Descrive i Disturbi Mentali sulla base dei segni e dei sintomi caratteristici di quello specifico Disturbo.</a:t>
          </a:r>
        </a:p>
        <a:p>
          <a:pPr marL="285750" lvl="1" indent="-285750" algn="just" defTabSz="1244600">
            <a:lnSpc>
              <a:spcPct val="90000"/>
            </a:lnSpc>
            <a:spcBef>
              <a:spcPct val="0"/>
            </a:spcBef>
            <a:spcAft>
              <a:spcPct val="15000"/>
            </a:spcAft>
            <a:buChar char="•"/>
          </a:pPr>
          <a:endParaRPr lang="it-IT" sz="2800" kern="1200" dirty="0"/>
        </a:p>
      </dsp:txBody>
      <dsp:txXfrm>
        <a:off x="662134" y="972950"/>
        <a:ext cx="2914758" cy="4160520"/>
      </dsp:txXfrm>
    </dsp:sp>
    <dsp:sp modelId="{49D32EA6-DAD5-46D6-B771-92FFD5515E70}">
      <dsp:nvSpPr>
        <dsp:cNvPr id="0" name=""/>
        <dsp:cNvSpPr/>
      </dsp:nvSpPr>
      <dsp:spPr>
        <a:xfrm>
          <a:off x="76966" y="200529"/>
          <a:ext cx="1170336" cy="1170336"/>
        </a:xfrm>
        <a:prstGeom prst="rect">
          <a:avLst/>
        </a:prstGeom>
        <a:solidFill>
          <a:schemeClr val="bg1">
            <a:lumMod val="85000"/>
            <a:alpha val="90000"/>
          </a:schemeClr>
        </a:solidFill>
        <a:ln>
          <a:noFill/>
        </a:ln>
        <a:effectLst/>
      </dsp:spPr>
      <dsp:style>
        <a:lnRef idx="0">
          <a:scrgbClr r="0" g="0" b="0"/>
        </a:lnRef>
        <a:fillRef idx="1">
          <a:scrgbClr r="0" g="0" b="0"/>
        </a:fillRef>
        <a:effectRef idx="2">
          <a:scrgbClr r="0" g="0" b="0"/>
        </a:effectRef>
        <a:fontRef idx="minor"/>
      </dsp:style>
    </dsp:sp>
    <dsp:sp modelId="{BEF8C5FA-6103-4066-B699-AD40F852AA56}">
      <dsp:nvSpPr>
        <dsp:cNvPr id="0" name=""/>
        <dsp:cNvSpPr/>
      </dsp:nvSpPr>
      <dsp:spPr>
        <a:xfrm rot="16200000">
          <a:off x="255836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422400">
            <a:lnSpc>
              <a:spcPct val="90000"/>
            </a:lnSpc>
            <a:spcBef>
              <a:spcPct val="0"/>
            </a:spcBef>
            <a:spcAft>
              <a:spcPct val="35000"/>
            </a:spcAft>
            <a:buNone/>
          </a:pPr>
          <a:r>
            <a:rPr lang="it-IT" sz="3200" kern="1200" dirty="0"/>
            <a:t>Criteri di Inclusione</a:t>
          </a:r>
        </a:p>
      </dsp:txBody>
      <dsp:txXfrm>
        <a:off x="2558360" y="2760626"/>
        <a:ext cx="4160520" cy="585168"/>
      </dsp:txXfrm>
    </dsp:sp>
    <dsp:sp modelId="{6A8EF535-243D-4D24-A9F3-89ED3712EF73}">
      <dsp:nvSpPr>
        <dsp:cNvPr id="0" name=""/>
        <dsp:cNvSpPr/>
      </dsp:nvSpPr>
      <dsp:spPr>
        <a:xfrm>
          <a:off x="4931205" y="972950"/>
          <a:ext cx="2914758" cy="4160520"/>
        </a:xfrm>
        <a:prstGeom prst="rect">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516086" rIns="199136" bIns="199136" numCol="1" spcCol="1270" anchor="t" anchorCtr="0">
          <a:noAutofit/>
        </a:bodyPr>
        <a:lstStyle/>
        <a:p>
          <a:pPr marL="285750" lvl="1" indent="-285750" algn="just" defTabSz="1244600">
            <a:lnSpc>
              <a:spcPct val="90000"/>
            </a:lnSpc>
            <a:spcBef>
              <a:spcPct val="0"/>
            </a:spcBef>
            <a:spcAft>
              <a:spcPct val="15000"/>
            </a:spcAft>
            <a:buChar char="•"/>
          </a:pPr>
          <a:r>
            <a:rPr lang="it-IT" sz="2800" kern="1200" dirty="0">
              <a:solidFill>
                <a:schemeClr val="tx1"/>
              </a:solidFill>
            </a:rPr>
            <a:t>La diagnosi di un Pz deve comprendere alcuni aspetti «fissi» e un certo numero di criteri «variabili»</a:t>
          </a:r>
        </a:p>
      </dsp:txBody>
      <dsp:txXfrm>
        <a:off x="4931205" y="972950"/>
        <a:ext cx="2914758" cy="4160520"/>
      </dsp:txXfrm>
    </dsp:sp>
    <dsp:sp modelId="{4EF4AB87-7E45-4A4F-BC36-7CC719CA9C30}">
      <dsp:nvSpPr>
        <dsp:cNvPr id="0" name=""/>
        <dsp:cNvSpPr/>
      </dsp:nvSpPr>
      <dsp:spPr>
        <a:xfrm>
          <a:off x="4346036" y="200529"/>
          <a:ext cx="1170336" cy="1170336"/>
        </a:xfrm>
        <a:prstGeom prst="rect">
          <a:avLst/>
        </a:prstGeom>
        <a:solidFill>
          <a:schemeClr val="tx1">
            <a:lumMod val="50000"/>
            <a:lumOff val="50000"/>
            <a:alpha val="70000"/>
          </a:schemeClr>
        </a:solidFill>
        <a:ln>
          <a:noFill/>
        </a:ln>
        <a:effectLst/>
      </dsp:spPr>
      <dsp:style>
        <a:lnRef idx="0">
          <a:scrgbClr r="0" g="0" b="0"/>
        </a:lnRef>
        <a:fillRef idx="1">
          <a:scrgbClr r="0" g="0" b="0"/>
        </a:fillRef>
        <a:effectRef idx="2">
          <a:scrgbClr r="0" g="0" b="0"/>
        </a:effectRef>
        <a:fontRef idx="minor"/>
      </dsp:style>
    </dsp:sp>
    <dsp:sp modelId="{32E0D454-8327-470C-9FF0-24EC30A42410}">
      <dsp:nvSpPr>
        <dsp:cNvPr id="0" name=""/>
        <dsp:cNvSpPr/>
      </dsp:nvSpPr>
      <dsp:spPr>
        <a:xfrm rot="16200000">
          <a:off x="682743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422400">
            <a:lnSpc>
              <a:spcPct val="90000"/>
            </a:lnSpc>
            <a:spcBef>
              <a:spcPct val="0"/>
            </a:spcBef>
            <a:spcAft>
              <a:spcPct val="35000"/>
            </a:spcAft>
            <a:buNone/>
          </a:pPr>
          <a:r>
            <a:rPr lang="it-IT" sz="3200" kern="1200" dirty="0"/>
            <a:t>Criteri Addizionali</a:t>
          </a:r>
        </a:p>
      </dsp:txBody>
      <dsp:txXfrm>
        <a:off x="6827430" y="2760626"/>
        <a:ext cx="4160520" cy="585168"/>
      </dsp:txXfrm>
    </dsp:sp>
    <dsp:sp modelId="{C05648C3-48D9-4978-9C8F-BB4436ADDA6E}">
      <dsp:nvSpPr>
        <dsp:cNvPr id="0" name=""/>
        <dsp:cNvSpPr/>
      </dsp:nvSpPr>
      <dsp:spPr>
        <a:xfrm>
          <a:off x="9163694" y="985141"/>
          <a:ext cx="2914758" cy="4160520"/>
        </a:xfrm>
        <a:prstGeom prst="rect">
          <a:avLst/>
        </a:prstGeom>
        <a:solidFill>
          <a:schemeClr val="bg1">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516086" rIns="199136" bIns="199136" numCol="1" spcCol="1270" anchor="t" anchorCtr="0">
          <a:noAutofit/>
        </a:bodyPr>
        <a:lstStyle/>
        <a:p>
          <a:pPr marL="285750" lvl="1" indent="-285750" algn="just" defTabSz="1244600">
            <a:lnSpc>
              <a:spcPct val="90000"/>
            </a:lnSpc>
            <a:spcBef>
              <a:spcPct val="0"/>
            </a:spcBef>
            <a:spcAft>
              <a:spcPct val="15000"/>
            </a:spcAft>
            <a:buChar char="•"/>
          </a:pPr>
          <a:r>
            <a:rPr lang="it-IT" sz="2800" kern="1200" dirty="0">
              <a:solidFill>
                <a:schemeClr val="tx1"/>
              </a:solidFill>
            </a:rPr>
            <a:t>Si tratta di altri criteri (tradotti in numeri nella diagnosi) aggiuntivi  che indicano durata, gravità, etc. del disturbo.</a:t>
          </a:r>
        </a:p>
      </dsp:txBody>
      <dsp:txXfrm>
        <a:off x="9163694" y="985141"/>
        <a:ext cx="2914758" cy="4160520"/>
      </dsp:txXfrm>
    </dsp:sp>
    <dsp:sp modelId="{196C7699-F050-4B14-9878-466BA044435E}">
      <dsp:nvSpPr>
        <dsp:cNvPr id="0" name=""/>
        <dsp:cNvSpPr/>
      </dsp:nvSpPr>
      <dsp:spPr>
        <a:xfrm>
          <a:off x="8615106" y="200529"/>
          <a:ext cx="1170336" cy="1170336"/>
        </a:xfrm>
        <a:prstGeom prst="rect">
          <a:avLst/>
        </a:prstGeom>
        <a:solidFill>
          <a:schemeClr val="tx1">
            <a:alpha val="50000"/>
          </a:schemeClr>
        </a:solidFill>
        <a:ln>
          <a:noFill/>
        </a:ln>
        <a:effectLst/>
      </dsp:spPr>
      <dsp:style>
        <a:lnRef idx="0">
          <a:scrgbClr r="0" g="0" b="0"/>
        </a:lnRef>
        <a:fillRef idx="1">
          <a:scrgbClr r="0" g="0" b="0"/>
        </a:fillRef>
        <a:effectRef idx="2">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FF5E8-C055-45F2-BC7E-DEFDF8134C2A}">
      <dsp:nvSpPr>
        <dsp:cNvPr id="0" name=""/>
        <dsp:cNvSpPr/>
      </dsp:nvSpPr>
      <dsp:spPr>
        <a:xfrm rot="16200000">
          <a:off x="-1710709"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555750">
            <a:lnSpc>
              <a:spcPct val="90000"/>
            </a:lnSpc>
            <a:spcBef>
              <a:spcPct val="0"/>
            </a:spcBef>
            <a:spcAft>
              <a:spcPct val="35000"/>
            </a:spcAft>
            <a:buNone/>
          </a:pPr>
          <a:r>
            <a:rPr lang="it-IT" sz="3500" kern="1200" dirty="0"/>
            <a:t>Esperienza di vita</a:t>
          </a:r>
        </a:p>
      </dsp:txBody>
      <dsp:txXfrm>
        <a:off x="-1710709" y="2760626"/>
        <a:ext cx="4160520" cy="585168"/>
      </dsp:txXfrm>
    </dsp:sp>
    <dsp:sp modelId="{B840AE43-A570-4F72-AF6F-4BF0CFC74FCB}">
      <dsp:nvSpPr>
        <dsp:cNvPr id="0" name=""/>
        <dsp:cNvSpPr/>
      </dsp:nvSpPr>
      <dsp:spPr>
        <a:xfrm>
          <a:off x="662134" y="972950"/>
          <a:ext cx="2914758" cy="4160520"/>
        </a:xfrm>
        <a:prstGeom prst="rect">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84912" tIns="516086" rIns="184912" bIns="184912" numCol="1" spcCol="1270" anchor="t" anchorCtr="0">
          <a:noAutofit/>
        </a:bodyPr>
        <a:lstStyle/>
        <a:p>
          <a:pPr marL="228600" lvl="1" indent="-228600" algn="l" defTabSz="889000">
            <a:lnSpc>
              <a:spcPct val="90000"/>
            </a:lnSpc>
            <a:spcBef>
              <a:spcPct val="0"/>
            </a:spcBef>
            <a:spcAft>
              <a:spcPct val="15000"/>
            </a:spcAft>
            <a:buChar char="•"/>
          </a:pPr>
          <a:r>
            <a:rPr lang="it-IT" sz="2000" kern="1200" dirty="0">
              <a:solidFill>
                <a:schemeClr val="tx1"/>
              </a:solidFill>
            </a:rPr>
            <a:t>Depressione ‘normale’</a:t>
          </a:r>
        </a:p>
        <a:p>
          <a:pPr marL="228600" lvl="1" indent="-228600" algn="l" defTabSz="889000">
            <a:lnSpc>
              <a:spcPct val="90000"/>
            </a:lnSpc>
            <a:spcBef>
              <a:spcPct val="0"/>
            </a:spcBef>
            <a:spcAft>
              <a:spcPct val="15000"/>
            </a:spcAft>
            <a:buChar char="•"/>
          </a:pPr>
          <a:r>
            <a:rPr lang="it-IT" sz="2000" kern="1200" dirty="0">
              <a:solidFill>
                <a:schemeClr val="tx1"/>
              </a:solidFill>
            </a:rPr>
            <a:t>Nella vita capita di sperimentare momenti di maggiore difficoltà o eventi avversi (dai lutti a una separazione, ad un esame, da un trasloco ad una malattia)</a:t>
          </a:r>
        </a:p>
      </dsp:txBody>
      <dsp:txXfrm>
        <a:off x="662134" y="972950"/>
        <a:ext cx="2914758" cy="4160520"/>
      </dsp:txXfrm>
    </dsp:sp>
    <dsp:sp modelId="{49D32EA6-DAD5-46D6-B771-92FFD5515E70}">
      <dsp:nvSpPr>
        <dsp:cNvPr id="0" name=""/>
        <dsp:cNvSpPr/>
      </dsp:nvSpPr>
      <dsp:spPr>
        <a:xfrm>
          <a:off x="76966" y="200529"/>
          <a:ext cx="1170336" cy="1170336"/>
        </a:xfrm>
        <a:prstGeom prst="rect">
          <a:avLst/>
        </a:prstGeom>
        <a:solidFill>
          <a:schemeClr val="bg1">
            <a:lumMod val="85000"/>
            <a:alpha val="90000"/>
          </a:schemeClr>
        </a:solidFill>
        <a:ln>
          <a:noFill/>
        </a:ln>
        <a:effectLst/>
      </dsp:spPr>
      <dsp:style>
        <a:lnRef idx="0">
          <a:scrgbClr r="0" g="0" b="0"/>
        </a:lnRef>
        <a:fillRef idx="1">
          <a:scrgbClr r="0" g="0" b="0"/>
        </a:fillRef>
        <a:effectRef idx="2">
          <a:scrgbClr r="0" g="0" b="0"/>
        </a:effectRef>
        <a:fontRef idx="minor"/>
      </dsp:style>
    </dsp:sp>
    <dsp:sp modelId="{BEF8C5FA-6103-4066-B699-AD40F852AA56}">
      <dsp:nvSpPr>
        <dsp:cNvPr id="0" name=""/>
        <dsp:cNvSpPr/>
      </dsp:nvSpPr>
      <dsp:spPr>
        <a:xfrm rot="16200000">
          <a:off x="255836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555750">
            <a:lnSpc>
              <a:spcPct val="90000"/>
            </a:lnSpc>
            <a:spcBef>
              <a:spcPct val="0"/>
            </a:spcBef>
            <a:spcAft>
              <a:spcPct val="35000"/>
            </a:spcAft>
            <a:buNone/>
          </a:pPr>
          <a:r>
            <a:rPr lang="it-IT" sz="3500" kern="1200" dirty="0"/>
            <a:t>Sintomo di disagio</a:t>
          </a:r>
        </a:p>
      </dsp:txBody>
      <dsp:txXfrm>
        <a:off x="2558360" y="2760626"/>
        <a:ext cx="4160520" cy="585168"/>
      </dsp:txXfrm>
    </dsp:sp>
    <dsp:sp modelId="{6A8EF535-243D-4D24-A9F3-89ED3712EF73}">
      <dsp:nvSpPr>
        <dsp:cNvPr id="0" name=""/>
        <dsp:cNvSpPr/>
      </dsp:nvSpPr>
      <dsp:spPr>
        <a:xfrm>
          <a:off x="4931205" y="972950"/>
          <a:ext cx="2914758" cy="4160520"/>
        </a:xfrm>
        <a:prstGeom prst="rect">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516086" rIns="156464" bIns="156464" numCol="1" spcCol="1270" anchor="t" anchorCtr="0">
          <a:noAutofit/>
        </a:bodyPr>
        <a:lstStyle/>
        <a:p>
          <a:pPr marL="228600" lvl="1" indent="-228600" algn="l" defTabSz="977900">
            <a:lnSpc>
              <a:spcPct val="90000"/>
            </a:lnSpc>
            <a:spcBef>
              <a:spcPct val="0"/>
            </a:spcBef>
            <a:spcAft>
              <a:spcPct val="15000"/>
            </a:spcAft>
            <a:buChar char="•"/>
          </a:pPr>
          <a:r>
            <a:rPr lang="it-IT" sz="2200" kern="1200" dirty="0">
              <a:solidFill>
                <a:schemeClr val="tx1"/>
              </a:solidFill>
            </a:rPr>
            <a:t>Depressione come Sintomo</a:t>
          </a:r>
        </a:p>
        <a:p>
          <a:pPr marL="228600" lvl="1" indent="-228600" algn="l" defTabSz="977900">
            <a:lnSpc>
              <a:spcPct val="90000"/>
            </a:lnSpc>
            <a:spcBef>
              <a:spcPct val="0"/>
            </a:spcBef>
            <a:spcAft>
              <a:spcPct val="15000"/>
            </a:spcAft>
            <a:buChar char="•"/>
          </a:pPr>
          <a:r>
            <a:rPr lang="it-IT" sz="2200" kern="1200" dirty="0">
              <a:solidFill>
                <a:schemeClr val="tx1"/>
              </a:solidFill>
            </a:rPr>
            <a:t>I sintomi depressivi si possono  presentare nel contesto di altre malattie (ad es. le demenze, l’ipotiroidismo), per uso di sostanze o altro.</a:t>
          </a:r>
        </a:p>
      </dsp:txBody>
      <dsp:txXfrm>
        <a:off x="4931205" y="972950"/>
        <a:ext cx="2914758" cy="4160520"/>
      </dsp:txXfrm>
    </dsp:sp>
    <dsp:sp modelId="{4EF4AB87-7E45-4A4F-BC36-7CC719CA9C30}">
      <dsp:nvSpPr>
        <dsp:cNvPr id="0" name=""/>
        <dsp:cNvSpPr/>
      </dsp:nvSpPr>
      <dsp:spPr>
        <a:xfrm>
          <a:off x="4346036" y="200529"/>
          <a:ext cx="1170336" cy="1170336"/>
        </a:xfrm>
        <a:prstGeom prst="rect">
          <a:avLst/>
        </a:prstGeom>
        <a:solidFill>
          <a:schemeClr val="tx1">
            <a:lumMod val="50000"/>
            <a:lumOff val="50000"/>
            <a:alpha val="70000"/>
          </a:schemeClr>
        </a:solidFill>
        <a:ln>
          <a:noFill/>
        </a:ln>
        <a:effectLst/>
      </dsp:spPr>
      <dsp:style>
        <a:lnRef idx="0">
          <a:scrgbClr r="0" g="0" b="0"/>
        </a:lnRef>
        <a:fillRef idx="1">
          <a:scrgbClr r="0" g="0" b="0"/>
        </a:fillRef>
        <a:effectRef idx="2">
          <a:scrgbClr r="0" g="0" b="0"/>
        </a:effectRef>
        <a:fontRef idx="minor"/>
      </dsp:style>
    </dsp:sp>
    <dsp:sp modelId="{32E0D454-8327-470C-9FF0-24EC30A42410}">
      <dsp:nvSpPr>
        <dsp:cNvPr id="0" name=""/>
        <dsp:cNvSpPr/>
      </dsp:nvSpPr>
      <dsp:spPr>
        <a:xfrm rot="16200000">
          <a:off x="682743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555750">
            <a:lnSpc>
              <a:spcPct val="90000"/>
            </a:lnSpc>
            <a:spcBef>
              <a:spcPct val="0"/>
            </a:spcBef>
            <a:spcAft>
              <a:spcPct val="35000"/>
            </a:spcAft>
            <a:buNone/>
          </a:pPr>
          <a:r>
            <a:rPr lang="it-IT" sz="3500" kern="1200" dirty="0"/>
            <a:t>Malattia</a:t>
          </a:r>
        </a:p>
      </dsp:txBody>
      <dsp:txXfrm>
        <a:off x="6827430" y="2760626"/>
        <a:ext cx="4160520" cy="585168"/>
      </dsp:txXfrm>
    </dsp:sp>
    <dsp:sp modelId="{C05648C3-48D9-4978-9C8F-BB4436ADDA6E}">
      <dsp:nvSpPr>
        <dsp:cNvPr id="0" name=""/>
        <dsp:cNvSpPr/>
      </dsp:nvSpPr>
      <dsp:spPr>
        <a:xfrm>
          <a:off x="9163694" y="985141"/>
          <a:ext cx="2914758" cy="4160520"/>
        </a:xfrm>
        <a:prstGeom prst="rect">
          <a:avLst/>
        </a:prstGeom>
        <a:solidFill>
          <a:schemeClr val="bg1">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516086" rIns="170688" bIns="170688" numCol="1" spcCol="1270" anchor="t" anchorCtr="0">
          <a:noAutofit/>
        </a:bodyPr>
        <a:lstStyle/>
        <a:p>
          <a:pPr marL="228600" lvl="1" indent="-228600" algn="l" defTabSz="1066800">
            <a:lnSpc>
              <a:spcPct val="90000"/>
            </a:lnSpc>
            <a:spcBef>
              <a:spcPct val="0"/>
            </a:spcBef>
            <a:spcAft>
              <a:spcPct val="15000"/>
            </a:spcAft>
            <a:buChar char="•"/>
          </a:pPr>
          <a:r>
            <a:rPr lang="it-IT" sz="2400" kern="1200" dirty="0">
              <a:solidFill>
                <a:schemeClr val="tx1"/>
              </a:solidFill>
            </a:rPr>
            <a:t>Depressione come Sindrome</a:t>
          </a:r>
        </a:p>
        <a:p>
          <a:pPr marL="228600" lvl="1" indent="-228600" algn="l" defTabSz="1066800">
            <a:lnSpc>
              <a:spcPct val="90000"/>
            </a:lnSpc>
            <a:spcBef>
              <a:spcPct val="0"/>
            </a:spcBef>
            <a:spcAft>
              <a:spcPct val="15000"/>
            </a:spcAft>
            <a:buChar char="•"/>
          </a:pPr>
          <a:r>
            <a:rPr lang="it-IT" sz="2400" kern="1200" dirty="0">
              <a:solidFill>
                <a:schemeClr val="tx1"/>
              </a:solidFill>
            </a:rPr>
            <a:t>La Depressione si protrae e si aggrava e diventa una vera e propria malattia a sé stante.</a:t>
          </a:r>
        </a:p>
      </dsp:txBody>
      <dsp:txXfrm>
        <a:off x="9163694" y="985141"/>
        <a:ext cx="2914758" cy="4160520"/>
      </dsp:txXfrm>
    </dsp:sp>
    <dsp:sp modelId="{196C7699-F050-4B14-9878-466BA044435E}">
      <dsp:nvSpPr>
        <dsp:cNvPr id="0" name=""/>
        <dsp:cNvSpPr/>
      </dsp:nvSpPr>
      <dsp:spPr>
        <a:xfrm>
          <a:off x="8615106" y="200529"/>
          <a:ext cx="1170336" cy="1170336"/>
        </a:xfrm>
        <a:prstGeom prst="rect">
          <a:avLst/>
        </a:prstGeom>
        <a:solidFill>
          <a:schemeClr val="tx1">
            <a:alpha val="50000"/>
          </a:schemeClr>
        </a:solidFill>
        <a:ln>
          <a:noFill/>
        </a:ln>
        <a:effectLst/>
      </dsp:spPr>
      <dsp:style>
        <a:lnRef idx="0">
          <a:scrgbClr r="0" g="0" b="0"/>
        </a:lnRef>
        <a:fillRef idx="1">
          <a:scrgbClr r="0" g="0" b="0"/>
        </a:fillRef>
        <a:effectRef idx="2">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FF5E8-C055-45F2-BC7E-DEFDF8134C2A}">
      <dsp:nvSpPr>
        <dsp:cNvPr id="0" name=""/>
        <dsp:cNvSpPr/>
      </dsp:nvSpPr>
      <dsp:spPr>
        <a:xfrm rot="16200000">
          <a:off x="-1710709"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111250">
            <a:lnSpc>
              <a:spcPct val="90000"/>
            </a:lnSpc>
            <a:spcBef>
              <a:spcPct val="0"/>
            </a:spcBef>
            <a:spcAft>
              <a:spcPct val="35000"/>
            </a:spcAft>
            <a:buNone/>
          </a:pPr>
          <a:r>
            <a:rPr lang="it-IT" sz="2500" kern="1200" dirty="0"/>
            <a:t>Depressione Infantile</a:t>
          </a:r>
        </a:p>
      </dsp:txBody>
      <dsp:txXfrm>
        <a:off x="-1710709" y="2760626"/>
        <a:ext cx="4160520" cy="585168"/>
      </dsp:txXfrm>
    </dsp:sp>
    <dsp:sp modelId="{B840AE43-A570-4F72-AF6F-4BF0CFC74FCB}">
      <dsp:nvSpPr>
        <dsp:cNvPr id="0" name=""/>
        <dsp:cNvSpPr/>
      </dsp:nvSpPr>
      <dsp:spPr>
        <a:xfrm>
          <a:off x="662134" y="972950"/>
          <a:ext cx="2914758" cy="4160520"/>
        </a:xfrm>
        <a:prstGeom prst="rect">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516086" rIns="199136" bIns="199136" numCol="1" spcCol="1270" anchor="t" anchorCtr="0">
          <a:noAutofit/>
        </a:bodyPr>
        <a:lstStyle/>
        <a:p>
          <a:pPr marL="228600" lvl="1" indent="-228600" algn="just" defTabSz="977900">
            <a:lnSpc>
              <a:spcPct val="90000"/>
            </a:lnSpc>
            <a:spcBef>
              <a:spcPct val="0"/>
            </a:spcBef>
            <a:spcAft>
              <a:spcPct val="15000"/>
            </a:spcAft>
            <a:buChar char="•"/>
          </a:pPr>
          <a:r>
            <a:rPr lang="it-IT" sz="2200" kern="1200" dirty="0">
              <a:solidFill>
                <a:schemeClr val="tx1"/>
              </a:solidFill>
            </a:rPr>
            <a:t>Disturbo da </a:t>
          </a:r>
          <a:r>
            <a:rPr lang="it-IT" sz="2200" kern="1200" dirty="0" err="1">
              <a:solidFill>
                <a:schemeClr val="tx1"/>
              </a:solidFill>
            </a:rPr>
            <a:t>disregolazione</a:t>
          </a:r>
          <a:r>
            <a:rPr lang="it-IT" sz="2200" kern="1200" dirty="0">
              <a:solidFill>
                <a:schemeClr val="tx1"/>
              </a:solidFill>
            </a:rPr>
            <a:t> dell’umore dirompente</a:t>
          </a:r>
        </a:p>
        <a:p>
          <a:pPr marL="228600" lvl="1" indent="-228600" algn="just" defTabSz="977900">
            <a:lnSpc>
              <a:spcPct val="90000"/>
            </a:lnSpc>
            <a:spcBef>
              <a:spcPct val="0"/>
            </a:spcBef>
            <a:spcAft>
              <a:spcPct val="15000"/>
            </a:spcAft>
            <a:buChar char="•"/>
          </a:pPr>
          <a:r>
            <a:rPr lang="it-IT" sz="2200" kern="1200" dirty="0">
              <a:solidFill>
                <a:schemeClr val="tx1"/>
              </a:solidFill>
            </a:rPr>
            <a:t>Disturbo depressivo persistente (distimia)</a:t>
          </a:r>
        </a:p>
        <a:p>
          <a:pPr marL="228600" lvl="1" indent="-228600" algn="just" defTabSz="977900">
            <a:lnSpc>
              <a:spcPct val="90000"/>
            </a:lnSpc>
            <a:spcBef>
              <a:spcPct val="0"/>
            </a:spcBef>
            <a:spcAft>
              <a:spcPct val="15000"/>
            </a:spcAft>
            <a:buChar char="•"/>
          </a:pPr>
          <a:r>
            <a:rPr lang="it-IT" sz="2200" kern="1200" dirty="0">
              <a:solidFill>
                <a:schemeClr val="tx1"/>
              </a:solidFill>
            </a:rPr>
            <a:t>Disturbo depressivo maggiore</a:t>
          </a:r>
        </a:p>
      </dsp:txBody>
      <dsp:txXfrm>
        <a:off x="662134" y="972950"/>
        <a:ext cx="2914758" cy="4160520"/>
      </dsp:txXfrm>
    </dsp:sp>
    <dsp:sp modelId="{49D32EA6-DAD5-46D6-B771-92FFD5515E70}">
      <dsp:nvSpPr>
        <dsp:cNvPr id="0" name=""/>
        <dsp:cNvSpPr/>
      </dsp:nvSpPr>
      <dsp:spPr>
        <a:xfrm>
          <a:off x="76966" y="200529"/>
          <a:ext cx="1170336" cy="1170336"/>
        </a:xfrm>
        <a:prstGeom prst="rect">
          <a:avLst/>
        </a:prstGeom>
        <a:solidFill>
          <a:schemeClr val="bg1">
            <a:lumMod val="85000"/>
            <a:alpha val="90000"/>
          </a:schemeClr>
        </a:solidFill>
        <a:ln>
          <a:noFill/>
        </a:ln>
        <a:effectLst/>
      </dsp:spPr>
      <dsp:style>
        <a:lnRef idx="0">
          <a:scrgbClr r="0" g="0" b="0"/>
        </a:lnRef>
        <a:fillRef idx="1">
          <a:scrgbClr r="0" g="0" b="0"/>
        </a:fillRef>
        <a:effectRef idx="2">
          <a:scrgbClr r="0" g="0" b="0"/>
        </a:effectRef>
        <a:fontRef idx="minor"/>
      </dsp:style>
    </dsp:sp>
    <dsp:sp modelId="{BEF8C5FA-6103-4066-B699-AD40F852AA56}">
      <dsp:nvSpPr>
        <dsp:cNvPr id="0" name=""/>
        <dsp:cNvSpPr/>
      </dsp:nvSpPr>
      <dsp:spPr>
        <a:xfrm rot="16200000">
          <a:off x="255836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111250">
            <a:lnSpc>
              <a:spcPct val="90000"/>
            </a:lnSpc>
            <a:spcBef>
              <a:spcPct val="0"/>
            </a:spcBef>
            <a:spcAft>
              <a:spcPct val="35000"/>
            </a:spcAft>
            <a:buNone/>
          </a:pPr>
          <a:r>
            <a:rPr lang="it-IT" sz="2500" kern="1200" dirty="0"/>
            <a:t>Depressione Adolescenziale</a:t>
          </a:r>
        </a:p>
      </dsp:txBody>
      <dsp:txXfrm>
        <a:off x="2558360" y="2760626"/>
        <a:ext cx="4160520" cy="585168"/>
      </dsp:txXfrm>
    </dsp:sp>
    <dsp:sp modelId="{6A8EF535-243D-4D24-A9F3-89ED3712EF73}">
      <dsp:nvSpPr>
        <dsp:cNvPr id="0" name=""/>
        <dsp:cNvSpPr/>
      </dsp:nvSpPr>
      <dsp:spPr>
        <a:xfrm>
          <a:off x="4931205" y="972950"/>
          <a:ext cx="2914758" cy="4160520"/>
        </a:xfrm>
        <a:prstGeom prst="rect">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516086" rIns="156464" bIns="156464" numCol="1" spcCol="1270" anchor="t" anchorCtr="0">
          <a:noAutofit/>
        </a:bodyPr>
        <a:lstStyle/>
        <a:p>
          <a:pPr marL="228600" lvl="1" indent="-228600" algn="just" defTabSz="977900">
            <a:lnSpc>
              <a:spcPct val="90000"/>
            </a:lnSpc>
            <a:spcBef>
              <a:spcPct val="0"/>
            </a:spcBef>
            <a:spcAft>
              <a:spcPct val="15000"/>
            </a:spcAft>
            <a:buChar char="•"/>
          </a:pPr>
          <a:r>
            <a:rPr lang="it-IT" sz="2200" kern="1200" dirty="0">
              <a:solidFill>
                <a:schemeClr val="tx1"/>
              </a:solidFill>
            </a:rPr>
            <a:t>Oltre a quelli elencati in ambito infantile:</a:t>
          </a:r>
        </a:p>
        <a:p>
          <a:pPr marL="228600" lvl="1" indent="-228600" algn="just" defTabSz="977900">
            <a:lnSpc>
              <a:spcPct val="90000"/>
            </a:lnSpc>
            <a:spcBef>
              <a:spcPct val="0"/>
            </a:spcBef>
            <a:spcAft>
              <a:spcPct val="15000"/>
            </a:spcAft>
            <a:buChar char="•"/>
          </a:pPr>
          <a:r>
            <a:rPr lang="it-IT" sz="2200" kern="1200" dirty="0">
              <a:solidFill>
                <a:schemeClr val="tx1"/>
              </a:solidFill>
            </a:rPr>
            <a:t>Disturbo disforico premestruale</a:t>
          </a:r>
        </a:p>
        <a:p>
          <a:pPr marL="228600" lvl="1" indent="-228600" algn="just" defTabSz="977900">
            <a:lnSpc>
              <a:spcPct val="90000"/>
            </a:lnSpc>
            <a:spcBef>
              <a:spcPct val="0"/>
            </a:spcBef>
            <a:spcAft>
              <a:spcPct val="15000"/>
            </a:spcAft>
            <a:buChar char="•"/>
          </a:pPr>
          <a:r>
            <a:rPr lang="it-IT" sz="2200" kern="1200" dirty="0">
              <a:solidFill>
                <a:schemeClr val="tx1"/>
              </a:solidFill>
            </a:rPr>
            <a:t>Disturbo depressivo indotto da sostanze/farmaci</a:t>
          </a:r>
        </a:p>
        <a:p>
          <a:pPr marL="228600" lvl="1" indent="-228600" algn="just" defTabSz="977900">
            <a:lnSpc>
              <a:spcPct val="90000"/>
            </a:lnSpc>
            <a:spcBef>
              <a:spcPct val="0"/>
            </a:spcBef>
            <a:spcAft>
              <a:spcPct val="15000"/>
            </a:spcAft>
            <a:buChar char="•"/>
          </a:pPr>
          <a:r>
            <a:rPr lang="it-IT" sz="2200" kern="1200" dirty="0">
              <a:solidFill>
                <a:schemeClr val="tx1"/>
              </a:solidFill>
            </a:rPr>
            <a:t>Disturbo depressivo indotto da altra condizione medica</a:t>
          </a:r>
        </a:p>
      </dsp:txBody>
      <dsp:txXfrm>
        <a:off x="4931205" y="972950"/>
        <a:ext cx="2914758" cy="4160520"/>
      </dsp:txXfrm>
    </dsp:sp>
    <dsp:sp modelId="{4EF4AB87-7E45-4A4F-BC36-7CC719CA9C30}">
      <dsp:nvSpPr>
        <dsp:cNvPr id="0" name=""/>
        <dsp:cNvSpPr/>
      </dsp:nvSpPr>
      <dsp:spPr>
        <a:xfrm>
          <a:off x="4346036" y="200529"/>
          <a:ext cx="1170336" cy="1170336"/>
        </a:xfrm>
        <a:prstGeom prst="rect">
          <a:avLst/>
        </a:prstGeom>
        <a:solidFill>
          <a:schemeClr val="tx1">
            <a:lumMod val="50000"/>
            <a:lumOff val="50000"/>
            <a:alpha val="70000"/>
          </a:schemeClr>
        </a:solidFill>
        <a:ln>
          <a:noFill/>
        </a:ln>
        <a:effectLst/>
      </dsp:spPr>
      <dsp:style>
        <a:lnRef idx="0">
          <a:scrgbClr r="0" g="0" b="0"/>
        </a:lnRef>
        <a:fillRef idx="1">
          <a:scrgbClr r="0" g="0" b="0"/>
        </a:fillRef>
        <a:effectRef idx="2">
          <a:scrgbClr r="0" g="0" b="0"/>
        </a:effectRef>
        <a:fontRef idx="minor"/>
      </dsp:style>
    </dsp:sp>
    <dsp:sp modelId="{32E0D454-8327-470C-9FF0-24EC30A42410}">
      <dsp:nvSpPr>
        <dsp:cNvPr id="0" name=""/>
        <dsp:cNvSpPr/>
      </dsp:nvSpPr>
      <dsp:spPr>
        <a:xfrm rot="16200000">
          <a:off x="682743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111250">
            <a:lnSpc>
              <a:spcPct val="90000"/>
            </a:lnSpc>
            <a:spcBef>
              <a:spcPct val="0"/>
            </a:spcBef>
            <a:spcAft>
              <a:spcPct val="35000"/>
            </a:spcAft>
            <a:buNone/>
          </a:pPr>
          <a:r>
            <a:rPr lang="it-IT" sz="2500" kern="1200" dirty="0"/>
            <a:t>Depressione Adulta</a:t>
          </a:r>
        </a:p>
      </dsp:txBody>
      <dsp:txXfrm>
        <a:off x="6827430" y="2760626"/>
        <a:ext cx="4160520" cy="585168"/>
      </dsp:txXfrm>
    </dsp:sp>
    <dsp:sp modelId="{C05648C3-48D9-4978-9C8F-BB4436ADDA6E}">
      <dsp:nvSpPr>
        <dsp:cNvPr id="0" name=""/>
        <dsp:cNvSpPr/>
      </dsp:nvSpPr>
      <dsp:spPr>
        <a:xfrm>
          <a:off x="9163694" y="985141"/>
          <a:ext cx="2914758" cy="4160520"/>
        </a:xfrm>
        <a:prstGeom prst="rect">
          <a:avLst/>
        </a:prstGeom>
        <a:solidFill>
          <a:schemeClr val="bg1">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516086" rIns="156464" bIns="156464" numCol="1" spcCol="1270" anchor="t" anchorCtr="0">
          <a:noAutofit/>
        </a:bodyPr>
        <a:lstStyle/>
        <a:p>
          <a:pPr marL="228600" lvl="1" indent="-228600" algn="just" defTabSz="977900">
            <a:lnSpc>
              <a:spcPct val="90000"/>
            </a:lnSpc>
            <a:spcBef>
              <a:spcPct val="0"/>
            </a:spcBef>
            <a:spcAft>
              <a:spcPct val="15000"/>
            </a:spcAft>
            <a:buChar char="•"/>
          </a:pPr>
          <a:r>
            <a:rPr lang="it-IT" sz="2200" kern="1200" dirty="0">
              <a:solidFill>
                <a:schemeClr val="tx1"/>
              </a:solidFill>
            </a:rPr>
            <a:t>Episodio depressivo</a:t>
          </a:r>
        </a:p>
        <a:p>
          <a:pPr marL="228600" lvl="1" indent="-228600" algn="just" defTabSz="977900">
            <a:lnSpc>
              <a:spcPct val="90000"/>
            </a:lnSpc>
            <a:spcBef>
              <a:spcPct val="0"/>
            </a:spcBef>
            <a:spcAft>
              <a:spcPct val="15000"/>
            </a:spcAft>
            <a:buChar char="•"/>
          </a:pPr>
          <a:r>
            <a:rPr lang="it-IT" sz="2200" kern="1200" dirty="0">
              <a:solidFill>
                <a:schemeClr val="tx1"/>
              </a:solidFill>
            </a:rPr>
            <a:t>Sindrome depressiva ricorrente</a:t>
          </a:r>
        </a:p>
        <a:p>
          <a:pPr marL="228600" lvl="1" indent="-228600" algn="just" defTabSz="977900">
            <a:lnSpc>
              <a:spcPct val="90000"/>
            </a:lnSpc>
            <a:spcBef>
              <a:spcPct val="0"/>
            </a:spcBef>
            <a:spcAft>
              <a:spcPct val="15000"/>
            </a:spcAft>
            <a:buChar char="•"/>
          </a:pPr>
          <a:r>
            <a:rPr lang="it-IT" sz="2200" kern="1200" dirty="0">
              <a:solidFill>
                <a:schemeClr val="tx1"/>
              </a:solidFill>
            </a:rPr>
            <a:t>che include anche Disturbo depressivo maggiore</a:t>
          </a:r>
        </a:p>
        <a:p>
          <a:pPr marL="228600" lvl="1" indent="-228600" algn="just" defTabSz="977900">
            <a:lnSpc>
              <a:spcPct val="90000"/>
            </a:lnSpc>
            <a:spcBef>
              <a:spcPct val="0"/>
            </a:spcBef>
            <a:spcAft>
              <a:spcPct val="15000"/>
            </a:spcAft>
            <a:buChar char="•"/>
          </a:pPr>
          <a:r>
            <a:rPr lang="it-IT" sz="2200" kern="1200" dirty="0">
              <a:solidFill>
                <a:schemeClr val="tx1"/>
              </a:solidFill>
            </a:rPr>
            <a:t>Distimia  e (Ciclotimia)</a:t>
          </a:r>
        </a:p>
        <a:p>
          <a:pPr marL="228600" lvl="1" indent="-228600" algn="just" defTabSz="977900">
            <a:lnSpc>
              <a:spcPct val="90000"/>
            </a:lnSpc>
            <a:spcBef>
              <a:spcPct val="0"/>
            </a:spcBef>
            <a:spcAft>
              <a:spcPct val="15000"/>
            </a:spcAft>
            <a:buChar char="•"/>
          </a:pPr>
          <a:r>
            <a:rPr lang="it-IT" sz="2200" kern="1200" dirty="0">
              <a:solidFill>
                <a:schemeClr val="tx1"/>
              </a:solidFill>
            </a:rPr>
            <a:t>(Sindromi affettive bipolari)</a:t>
          </a:r>
        </a:p>
      </dsp:txBody>
      <dsp:txXfrm>
        <a:off x="9163694" y="985141"/>
        <a:ext cx="2914758" cy="4160520"/>
      </dsp:txXfrm>
    </dsp:sp>
    <dsp:sp modelId="{196C7699-F050-4B14-9878-466BA044435E}">
      <dsp:nvSpPr>
        <dsp:cNvPr id="0" name=""/>
        <dsp:cNvSpPr/>
      </dsp:nvSpPr>
      <dsp:spPr>
        <a:xfrm>
          <a:off x="8615106" y="200529"/>
          <a:ext cx="1170336" cy="1170336"/>
        </a:xfrm>
        <a:prstGeom prst="rect">
          <a:avLst/>
        </a:prstGeom>
        <a:solidFill>
          <a:schemeClr val="tx1">
            <a:alpha val="50000"/>
          </a:schemeClr>
        </a:solidFill>
        <a:ln>
          <a:noFill/>
        </a:ln>
        <a:effectLst/>
      </dsp:spPr>
      <dsp:style>
        <a:lnRef idx="0">
          <a:scrgbClr r="0" g="0" b="0"/>
        </a:lnRef>
        <a:fillRef idx="1">
          <a:scrgbClr r="0" g="0" b="0"/>
        </a:fillRef>
        <a:effectRef idx="2">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FF5E8-C055-45F2-BC7E-DEFDF8134C2A}">
      <dsp:nvSpPr>
        <dsp:cNvPr id="0" name=""/>
        <dsp:cNvSpPr/>
      </dsp:nvSpPr>
      <dsp:spPr>
        <a:xfrm rot="16200000">
          <a:off x="-1710709"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89050">
            <a:lnSpc>
              <a:spcPct val="90000"/>
            </a:lnSpc>
            <a:spcBef>
              <a:spcPct val="0"/>
            </a:spcBef>
            <a:spcAft>
              <a:spcPct val="35000"/>
            </a:spcAft>
            <a:buNone/>
          </a:pPr>
          <a:r>
            <a:rPr lang="it-IT" sz="2900" kern="1200" dirty="0" err="1"/>
            <a:t>Disregolazione</a:t>
          </a:r>
          <a:r>
            <a:rPr lang="it-IT" sz="2900" kern="1200" dirty="0"/>
            <a:t> umore</a:t>
          </a:r>
        </a:p>
      </dsp:txBody>
      <dsp:txXfrm>
        <a:off x="-1710709" y="2760626"/>
        <a:ext cx="4160520" cy="585168"/>
      </dsp:txXfrm>
    </dsp:sp>
    <dsp:sp modelId="{B840AE43-A570-4F72-AF6F-4BF0CFC74FCB}">
      <dsp:nvSpPr>
        <dsp:cNvPr id="0" name=""/>
        <dsp:cNvSpPr/>
      </dsp:nvSpPr>
      <dsp:spPr>
        <a:xfrm>
          <a:off x="662134" y="972950"/>
          <a:ext cx="2914758" cy="4160520"/>
        </a:xfrm>
        <a:prstGeom prst="rect">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516086" rIns="99568" bIns="99568" numCol="1" spcCol="1270" anchor="t" anchorCtr="0">
          <a:noAutofit/>
        </a:bodyPr>
        <a:lstStyle/>
        <a:p>
          <a:pPr marL="114300" lvl="1" indent="-114300" algn="just" defTabSz="622300">
            <a:lnSpc>
              <a:spcPct val="90000"/>
            </a:lnSpc>
            <a:spcBef>
              <a:spcPct val="0"/>
            </a:spcBef>
            <a:spcAft>
              <a:spcPct val="15000"/>
            </a:spcAft>
            <a:buChar char="•"/>
          </a:pPr>
          <a:r>
            <a:rPr lang="it-IT" sz="1400" kern="1200" dirty="0">
              <a:solidFill>
                <a:schemeClr val="tx1"/>
              </a:solidFill>
            </a:rPr>
            <a:t>Gravi scoppi di rabbia ricorrente (rabbia verbale e/o aggressione fisica nei confronti di persone o cose)  sproporzionate alla situazione,  ≥ 3 volte/settimana, in 2 dei 3 ambienti di vita (casa, scuola, coi coetanei), da ≥ 12 mesi  con ≤ 3 mesi senza</a:t>
          </a:r>
        </a:p>
        <a:p>
          <a:pPr marL="114300" lvl="1" indent="-114300" algn="just" defTabSz="622300">
            <a:lnSpc>
              <a:spcPct val="90000"/>
            </a:lnSpc>
            <a:spcBef>
              <a:spcPct val="0"/>
            </a:spcBef>
            <a:spcAft>
              <a:spcPct val="15000"/>
            </a:spcAft>
            <a:buChar char="•"/>
          </a:pPr>
          <a:r>
            <a:rPr lang="it-IT" sz="1400" kern="1200" dirty="0">
              <a:solidFill>
                <a:schemeClr val="tx1"/>
              </a:solidFill>
            </a:rPr>
            <a:t>Scoppi di collera non coerenti con il livello di sviluppo</a:t>
          </a:r>
        </a:p>
        <a:p>
          <a:pPr marL="114300" lvl="1" indent="-114300" algn="just" defTabSz="622300">
            <a:lnSpc>
              <a:spcPct val="90000"/>
            </a:lnSpc>
            <a:spcBef>
              <a:spcPct val="0"/>
            </a:spcBef>
            <a:spcAft>
              <a:spcPct val="15000"/>
            </a:spcAft>
            <a:buChar char="•"/>
          </a:pPr>
          <a:r>
            <a:rPr lang="it-IT" sz="1400" kern="1200" dirty="0">
              <a:solidFill>
                <a:schemeClr val="tx1"/>
              </a:solidFill>
            </a:rPr>
            <a:t>Stato d'animo irritabile, arrabbiato presente tutti i giorni per la maggior parte della giornata e osservato da altri (genitori, insegnanti, coetanei)</a:t>
          </a:r>
        </a:p>
        <a:p>
          <a:pPr marL="114300" lvl="1" indent="-114300" algn="just" defTabSz="622300">
            <a:lnSpc>
              <a:spcPct val="90000"/>
            </a:lnSpc>
            <a:spcBef>
              <a:spcPct val="0"/>
            </a:spcBef>
            <a:spcAft>
              <a:spcPct val="15000"/>
            </a:spcAft>
            <a:buChar char="•"/>
          </a:pPr>
          <a:r>
            <a:rPr lang="it-IT" sz="1400" kern="1200" dirty="0">
              <a:solidFill>
                <a:schemeClr val="tx1"/>
              </a:solidFill>
            </a:rPr>
            <a:t>I bambini devono avere tra i 6 ed 18 anni.</a:t>
          </a:r>
        </a:p>
        <a:p>
          <a:pPr marL="114300" lvl="1" indent="-114300" algn="l" defTabSz="577850">
            <a:lnSpc>
              <a:spcPct val="90000"/>
            </a:lnSpc>
            <a:spcBef>
              <a:spcPct val="0"/>
            </a:spcBef>
            <a:spcAft>
              <a:spcPct val="15000"/>
            </a:spcAft>
            <a:buChar char="•"/>
          </a:pPr>
          <a:endParaRPr lang="it-IT" sz="1300" kern="1200" dirty="0"/>
        </a:p>
      </dsp:txBody>
      <dsp:txXfrm>
        <a:off x="662134" y="972950"/>
        <a:ext cx="2914758" cy="4160520"/>
      </dsp:txXfrm>
    </dsp:sp>
    <dsp:sp modelId="{49D32EA6-DAD5-46D6-B771-92FFD5515E70}">
      <dsp:nvSpPr>
        <dsp:cNvPr id="0" name=""/>
        <dsp:cNvSpPr/>
      </dsp:nvSpPr>
      <dsp:spPr>
        <a:xfrm>
          <a:off x="76966" y="200529"/>
          <a:ext cx="1170336" cy="1170336"/>
        </a:xfrm>
        <a:prstGeom prst="rect">
          <a:avLst/>
        </a:prstGeom>
        <a:solidFill>
          <a:schemeClr val="bg1">
            <a:lumMod val="85000"/>
            <a:alpha val="90000"/>
          </a:schemeClr>
        </a:solidFill>
        <a:ln>
          <a:noFill/>
        </a:ln>
        <a:effectLst/>
      </dsp:spPr>
      <dsp:style>
        <a:lnRef idx="0">
          <a:scrgbClr r="0" g="0" b="0"/>
        </a:lnRef>
        <a:fillRef idx="1">
          <a:scrgbClr r="0" g="0" b="0"/>
        </a:fillRef>
        <a:effectRef idx="2">
          <a:scrgbClr r="0" g="0" b="0"/>
        </a:effectRef>
        <a:fontRef idx="minor"/>
      </dsp:style>
    </dsp:sp>
    <dsp:sp modelId="{BEF8C5FA-6103-4066-B699-AD40F852AA56}">
      <dsp:nvSpPr>
        <dsp:cNvPr id="0" name=""/>
        <dsp:cNvSpPr/>
      </dsp:nvSpPr>
      <dsp:spPr>
        <a:xfrm rot="16200000">
          <a:off x="255836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89050">
            <a:lnSpc>
              <a:spcPct val="90000"/>
            </a:lnSpc>
            <a:spcBef>
              <a:spcPct val="0"/>
            </a:spcBef>
            <a:spcAft>
              <a:spcPct val="35000"/>
            </a:spcAft>
            <a:buNone/>
          </a:pPr>
          <a:r>
            <a:rPr lang="it-IT" sz="2900" kern="1200" dirty="0"/>
            <a:t>Depressione persistente</a:t>
          </a:r>
        </a:p>
      </dsp:txBody>
      <dsp:txXfrm>
        <a:off x="2558360" y="2760626"/>
        <a:ext cx="4160520" cy="585168"/>
      </dsp:txXfrm>
    </dsp:sp>
    <dsp:sp modelId="{6A8EF535-243D-4D24-A9F3-89ED3712EF73}">
      <dsp:nvSpPr>
        <dsp:cNvPr id="0" name=""/>
        <dsp:cNvSpPr/>
      </dsp:nvSpPr>
      <dsp:spPr>
        <a:xfrm>
          <a:off x="4931205" y="972950"/>
          <a:ext cx="2914758" cy="4160520"/>
        </a:xfrm>
        <a:prstGeom prst="rect">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516086" rIns="113792" bIns="113792" numCol="1" spcCol="1270" anchor="t" anchorCtr="0">
          <a:noAutofit/>
        </a:bodyPr>
        <a:lstStyle/>
        <a:p>
          <a:pPr marL="171450" lvl="1" indent="-171450" algn="l" defTabSz="711200">
            <a:lnSpc>
              <a:spcPct val="90000"/>
            </a:lnSpc>
            <a:spcBef>
              <a:spcPct val="0"/>
            </a:spcBef>
            <a:spcAft>
              <a:spcPct val="15000"/>
            </a:spcAft>
            <a:buChar char="•"/>
          </a:pPr>
          <a:r>
            <a:rPr lang="it-IT" sz="1600" kern="1200" dirty="0">
              <a:solidFill>
                <a:schemeClr val="tx1"/>
              </a:solidFill>
            </a:rPr>
            <a:t>La distimia è uno stato d'animo depresso o irritabile persistente che dura per la maggior parte del giorno per non + di 12 mesi</a:t>
          </a:r>
        </a:p>
        <a:p>
          <a:pPr marL="171450" lvl="1" indent="-171450" algn="l" defTabSz="711200">
            <a:lnSpc>
              <a:spcPct val="90000"/>
            </a:lnSpc>
            <a:spcBef>
              <a:spcPct val="0"/>
            </a:spcBef>
            <a:spcAft>
              <a:spcPct val="15000"/>
            </a:spcAft>
            <a:buChar char="•"/>
          </a:pPr>
          <a:r>
            <a:rPr lang="it-IT" sz="1600" kern="1200" dirty="0">
              <a:solidFill>
                <a:schemeClr val="tx1"/>
              </a:solidFill>
            </a:rPr>
            <a:t>Scarso appetito o </a:t>
          </a:r>
          <a:r>
            <a:rPr lang="it-IT" sz="1600" kern="1200" dirty="0" err="1">
              <a:solidFill>
                <a:schemeClr val="tx1"/>
              </a:solidFill>
            </a:rPr>
            <a:t>iperfagia</a:t>
          </a:r>
          <a:endParaRPr lang="it-IT" sz="1600" kern="1200" dirty="0">
            <a:solidFill>
              <a:schemeClr val="tx1"/>
            </a:solidFill>
          </a:endParaRPr>
        </a:p>
        <a:p>
          <a:pPr marL="171450" lvl="1" indent="-171450" algn="l" defTabSz="711200">
            <a:lnSpc>
              <a:spcPct val="90000"/>
            </a:lnSpc>
            <a:spcBef>
              <a:spcPct val="0"/>
            </a:spcBef>
            <a:spcAft>
              <a:spcPct val="15000"/>
            </a:spcAft>
            <a:buChar char="•"/>
          </a:pPr>
          <a:r>
            <a:rPr lang="it-IT" sz="1600" kern="1200" dirty="0">
              <a:solidFill>
                <a:schemeClr val="tx1"/>
              </a:solidFill>
            </a:rPr>
            <a:t>Insonnia o ipersonnia</a:t>
          </a:r>
        </a:p>
        <a:p>
          <a:pPr marL="171450" lvl="1" indent="-171450" algn="l" defTabSz="711200">
            <a:lnSpc>
              <a:spcPct val="90000"/>
            </a:lnSpc>
            <a:spcBef>
              <a:spcPct val="0"/>
            </a:spcBef>
            <a:spcAft>
              <a:spcPct val="15000"/>
            </a:spcAft>
            <a:buChar char="•"/>
          </a:pPr>
          <a:r>
            <a:rPr lang="it-IT" sz="1600" kern="1200" dirty="0">
              <a:solidFill>
                <a:schemeClr val="tx1"/>
              </a:solidFill>
            </a:rPr>
            <a:t>Scarsa energia o stanchezza</a:t>
          </a:r>
        </a:p>
        <a:p>
          <a:pPr marL="171450" lvl="1" indent="-171450" algn="l" defTabSz="711200">
            <a:lnSpc>
              <a:spcPct val="90000"/>
            </a:lnSpc>
            <a:spcBef>
              <a:spcPct val="0"/>
            </a:spcBef>
            <a:spcAft>
              <a:spcPct val="15000"/>
            </a:spcAft>
            <a:buChar char="•"/>
          </a:pPr>
          <a:r>
            <a:rPr lang="it-IT" sz="1600" kern="1200" dirty="0">
              <a:solidFill>
                <a:schemeClr val="tx1"/>
              </a:solidFill>
            </a:rPr>
            <a:t>Bassa autostima</a:t>
          </a:r>
        </a:p>
        <a:p>
          <a:pPr marL="171450" lvl="1" indent="-171450" algn="l" defTabSz="711200">
            <a:lnSpc>
              <a:spcPct val="90000"/>
            </a:lnSpc>
            <a:spcBef>
              <a:spcPct val="0"/>
            </a:spcBef>
            <a:spcAft>
              <a:spcPct val="15000"/>
            </a:spcAft>
            <a:buChar char="•"/>
          </a:pPr>
          <a:r>
            <a:rPr lang="it-IT" sz="1600" kern="1200" dirty="0">
              <a:solidFill>
                <a:schemeClr val="tx1"/>
              </a:solidFill>
            </a:rPr>
            <a:t>Concentrazione scarsa</a:t>
          </a:r>
        </a:p>
        <a:p>
          <a:pPr marL="171450" lvl="1" indent="-171450" algn="l" defTabSz="711200">
            <a:lnSpc>
              <a:spcPct val="90000"/>
            </a:lnSpc>
            <a:spcBef>
              <a:spcPct val="0"/>
            </a:spcBef>
            <a:spcAft>
              <a:spcPct val="15000"/>
            </a:spcAft>
            <a:buChar char="•"/>
          </a:pPr>
          <a:r>
            <a:rPr lang="it-IT" sz="1600" kern="1200" dirty="0">
              <a:solidFill>
                <a:schemeClr val="tx1"/>
              </a:solidFill>
            </a:rPr>
            <a:t>Sentimenti di disperazione</a:t>
          </a:r>
        </a:p>
      </dsp:txBody>
      <dsp:txXfrm>
        <a:off x="4931205" y="972950"/>
        <a:ext cx="2914758" cy="4160520"/>
      </dsp:txXfrm>
    </dsp:sp>
    <dsp:sp modelId="{4EF4AB87-7E45-4A4F-BC36-7CC719CA9C30}">
      <dsp:nvSpPr>
        <dsp:cNvPr id="0" name=""/>
        <dsp:cNvSpPr/>
      </dsp:nvSpPr>
      <dsp:spPr>
        <a:xfrm>
          <a:off x="4346036" y="200529"/>
          <a:ext cx="1170336" cy="1170336"/>
        </a:xfrm>
        <a:prstGeom prst="rect">
          <a:avLst/>
        </a:prstGeom>
        <a:solidFill>
          <a:schemeClr val="tx1">
            <a:lumMod val="50000"/>
            <a:lumOff val="50000"/>
            <a:alpha val="70000"/>
          </a:schemeClr>
        </a:solidFill>
        <a:ln>
          <a:noFill/>
        </a:ln>
        <a:effectLst/>
      </dsp:spPr>
      <dsp:style>
        <a:lnRef idx="0">
          <a:scrgbClr r="0" g="0" b="0"/>
        </a:lnRef>
        <a:fillRef idx="1">
          <a:scrgbClr r="0" g="0" b="0"/>
        </a:fillRef>
        <a:effectRef idx="2">
          <a:scrgbClr r="0" g="0" b="0"/>
        </a:effectRef>
        <a:fontRef idx="minor"/>
      </dsp:style>
    </dsp:sp>
    <dsp:sp modelId="{32E0D454-8327-470C-9FF0-24EC30A42410}">
      <dsp:nvSpPr>
        <dsp:cNvPr id="0" name=""/>
        <dsp:cNvSpPr/>
      </dsp:nvSpPr>
      <dsp:spPr>
        <a:xfrm rot="16200000">
          <a:off x="682743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89050">
            <a:lnSpc>
              <a:spcPct val="90000"/>
            </a:lnSpc>
            <a:spcBef>
              <a:spcPct val="0"/>
            </a:spcBef>
            <a:spcAft>
              <a:spcPct val="35000"/>
            </a:spcAft>
            <a:buNone/>
          </a:pPr>
          <a:r>
            <a:rPr lang="it-IT" sz="2900" kern="1200" dirty="0"/>
            <a:t>Depressione maggiore</a:t>
          </a:r>
        </a:p>
      </dsp:txBody>
      <dsp:txXfrm>
        <a:off x="6827430" y="2760626"/>
        <a:ext cx="4160520" cy="585168"/>
      </dsp:txXfrm>
    </dsp:sp>
    <dsp:sp modelId="{C05648C3-48D9-4978-9C8F-BB4436ADDA6E}">
      <dsp:nvSpPr>
        <dsp:cNvPr id="0" name=""/>
        <dsp:cNvSpPr/>
      </dsp:nvSpPr>
      <dsp:spPr>
        <a:xfrm>
          <a:off x="9163694" y="985141"/>
          <a:ext cx="2914758" cy="4160520"/>
        </a:xfrm>
        <a:prstGeom prst="rect">
          <a:avLst/>
        </a:prstGeom>
        <a:solidFill>
          <a:schemeClr val="bg1">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5344" tIns="516086" rIns="85344" bIns="85344" numCol="1" spcCol="1270" anchor="t" anchorCtr="0">
          <a:noAutofit/>
        </a:bodyPr>
        <a:lstStyle/>
        <a:p>
          <a:pPr marL="114300" lvl="1" indent="-114300" algn="just" defTabSz="533400">
            <a:lnSpc>
              <a:spcPct val="90000"/>
            </a:lnSpc>
            <a:spcBef>
              <a:spcPct val="0"/>
            </a:spcBef>
            <a:spcAft>
              <a:spcPct val="15000"/>
            </a:spcAft>
            <a:buChar char="•"/>
          </a:pPr>
          <a:r>
            <a:rPr lang="it-IT" sz="1200" kern="1200" dirty="0">
              <a:solidFill>
                <a:schemeClr val="tx1"/>
              </a:solidFill>
            </a:rPr>
            <a:t>Criteri presenti per la maggior parte del giorno per 2 settimane:</a:t>
          </a:r>
        </a:p>
        <a:p>
          <a:pPr marL="114300" lvl="1" indent="-114300" algn="just" defTabSz="533400">
            <a:lnSpc>
              <a:spcPct val="90000"/>
            </a:lnSpc>
            <a:spcBef>
              <a:spcPct val="0"/>
            </a:spcBef>
            <a:spcAft>
              <a:spcPct val="15000"/>
            </a:spcAft>
            <a:buChar char="•"/>
          </a:pPr>
          <a:r>
            <a:rPr lang="it-IT" sz="1200" kern="1200" dirty="0">
              <a:solidFill>
                <a:schemeClr val="tx1"/>
              </a:solidFill>
            </a:rPr>
            <a:t>Stato di tristezza (in lacrime) o di irritabilità osservato da altri</a:t>
          </a:r>
        </a:p>
        <a:p>
          <a:pPr marL="114300" lvl="1" indent="-114300" algn="just" defTabSz="533400">
            <a:lnSpc>
              <a:spcPct val="90000"/>
            </a:lnSpc>
            <a:spcBef>
              <a:spcPct val="0"/>
            </a:spcBef>
            <a:spcAft>
              <a:spcPct val="15000"/>
            </a:spcAft>
            <a:buChar char="•"/>
          </a:pPr>
          <a:r>
            <a:rPr lang="it-IT" sz="1200" kern="1200" dirty="0">
              <a:solidFill>
                <a:schemeClr val="tx1"/>
              </a:solidFill>
            </a:rPr>
            <a:t>Perdita di interesse nelle  attività (spesso espressa come noia)</a:t>
          </a:r>
        </a:p>
        <a:p>
          <a:pPr marL="114300" lvl="1" indent="-114300" algn="just" defTabSz="533400">
            <a:lnSpc>
              <a:spcPct val="90000"/>
            </a:lnSpc>
            <a:spcBef>
              <a:spcPct val="0"/>
            </a:spcBef>
            <a:spcAft>
              <a:spcPct val="15000"/>
            </a:spcAft>
            <a:buChar char="•"/>
          </a:pPr>
          <a:r>
            <a:rPr lang="it-IT" sz="1200" kern="1200" dirty="0">
              <a:solidFill>
                <a:schemeClr val="tx1"/>
              </a:solidFill>
            </a:rPr>
            <a:t>Nei bambini, incapacità di ottenere l'aumento di peso atteso, diminuzione o aumento appetito</a:t>
          </a:r>
        </a:p>
        <a:p>
          <a:pPr marL="114300" lvl="1" indent="-114300" algn="just" defTabSz="533400">
            <a:lnSpc>
              <a:spcPct val="90000"/>
            </a:lnSpc>
            <a:spcBef>
              <a:spcPct val="0"/>
            </a:spcBef>
            <a:spcAft>
              <a:spcPct val="15000"/>
            </a:spcAft>
            <a:buChar char="•"/>
          </a:pPr>
          <a:r>
            <a:rPr lang="it-IT" sz="1200" kern="1200" dirty="0">
              <a:solidFill>
                <a:schemeClr val="tx1"/>
              </a:solidFill>
            </a:rPr>
            <a:t>Insonnia o ipersonnia</a:t>
          </a:r>
        </a:p>
        <a:p>
          <a:pPr marL="114300" lvl="1" indent="-114300" algn="just" defTabSz="533400">
            <a:lnSpc>
              <a:spcPct val="90000"/>
            </a:lnSpc>
            <a:spcBef>
              <a:spcPct val="0"/>
            </a:spcBef>
            <a:spcAft>
              <a:spcPct val="15000"/>
            </a:spcAft>
            <a:buChar char="•"/>
          </a:pPr>
          <a:r>
            <a:rPr lang="it-IT" sz="1200" kern="1200" dirty="0">
              <a:solidFill>
                <a:schemeClr val="tx1"/>
              </a:solidFill>
            </a:rPr>
            <a:t>Agitazione o rallentamento psicomotorio osservato da altri</a:t>
          </a:r>
        </a:p>
        <a:p>
          <a:pPr marL="114300" lvl="1" indent="-114300" algn="just" defTabSz="533400">
            <a:lnSpc>
              <a:spcPct val="90000"/>
            </a:lnSpc>
            <a:spcBef>
              <a:spcPct val="0"/>
            </a:spcBef>
            <a:spcAft>
              <a:spcPct val="15000"/>
            </a:spcAft>
            <a:buChar char="•"/>
          </a:pPr>
          <a:r>
            <a:rPr lang="it-IT" sz="1200" kern="1200" dirty="0">
              <a:solidFill>
                <a:schemeClr val="tx1"/>
              </a:solidFill>
            </a:rPr>
            <a:t>Astenia o perdita di energia</a:t>
          </a:r>
        </a:p>
        <a:p>
          <a:pPr marL="114300" lvl="1" indent="-114300" algn="just" defTabSz="533400">
            <a:lnSpc>
              <a:spcPct val="90000"/>
            </a:lnSpc>
            <a:spcBef>
              <a:spcPct val="0"/>
            </a:spcBef>
            <a:spcAft>
              <a:spcPct val="15000"/>
            </a:spcAft>
            <a:buChar char="•"/>
          </a:pPr>
          <a:r>
            <a:rPr lang="it-IT" sz="1200" kern="1200" dirty="0">
              <a:solidFill>
                <a:schemeClr val="tx1"/>
              </a:solidFill>
            </a:rPr>
            <a:t>Diminuita capacità di pensare, di concentrarsi, e fare delle scelte</a:t>
          </a:r>
        </a:p>
        <a:p>
          <a:pPr marL="114300" lvl="1" indent="-114300" algn="just" defTabSz="533400">
            <a:lnSpc>
              <a:spcPct val="90000"/>
            </a:lnSpc>
            <a:spcBef>
              <a:spcPct val="0"/>
            </a:spcBef>
            <a:spcAft>
              <a:spcPct val="15000"/>
            </a:spcAft>
            <a:buChar char="•"/>
          </a:pPr>
          <a:r>
            <a:rPr lang="it-IT" sz="1200" kern="1200" dirty="0">
              <a:solidFill>
                <a:schemeClr val="tx1"/>
              </a:solidFill>
            </a:rPr>
            <a:t>Pensieri ricorrenti di morte (non solo paura di morire) e/o ideazione suicidaria </a:t>
          </a:r>
        </a:p>
        <a:p>
          <a:pPr marL="114300" lvl="1" indent="-114300" algn="just" defTabSz="533400">
            <a:lnSpc>
              <a:spcPct val="90000"/>
            </a:lnSpc>
            <a:spcBef>
              <a:spcPct val="0"/>
            </a:spcBef>
            <a:spcAft>
              <a:spcPct val="15000"/>
            </a:spcAft>
            <a:buChar char="•"/>
          </a:pPr>
          <a:r>
            <a:rPr lang="it-IT" sz="1200" kern="1200" dirty="0">
              <a:solidFill>
                <a:schemeClr val="tx1"/>
              </a:solidFill>
            </a:rPr>
            <a:t>Sentimenti di inutilità (sentirsi rifiutati e non amati) o di colpa eccessiva e inappropriata</a:t>
          </a:r>
        </a:p>
      </dsp:txBody>
      <dsp:txXfrm>
        <a:off x="9163694" y="985141"/>
        <a:ext cx="2914758" cy="4160520"/>
      </dsp:txXfrm>
    </dsp:sp>
    <dsp:sp modelId="{196C7699-F050-4B14-9878-466BA044435E}">
      <dsp:nvSpPr>
        <dsp:cNvPr id="0" name=""/>
        <dsp:cNvSpPr/>
      </dsp:nvSpPr>
      <dsp:spPr>
        <a:xfrm>
          <a:off x="8615106" y="200529"/>
          <a:ext cx="1170336" cy="1170336"/>
        </a:xfrm>
        <a:prstGeom prst="rect">
          <a:avLst/>
        </a:prstGeom>
        <a:solidFill>
          <a:schemeClr val="tx1">
            <a:alpha val="50000"/>
          </a:schemeClr>
        </a:solidFill>
        <a:ln>
          <a:noFill/>
        </a:ln>
        <a:effectLst/>
      </dsp:spPr>
      <dsp:style>
        <a:lnRef idx="0">
          <a:scrgbClr r="0" g="0" b="0"/>
        </a:lnRef>
        <a:fillRef idx="1">
          <a:scrgbClr r="0" g="0" b="0"/>
        </a:fillRef>
        <a:effectRef idx="2">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FF5E8-C055-45F2-BC7E-DEFDF8134C2A}">
      <dsp:nvSpPr>
        <dsp:cNvPr id="0" name=""/>
        <dsp:cNvSpPr/>
      </dsp:nvSpPr>
      <dsp:spPr>
        <a:xfrm rot="16200000">
          <a:off x="-1710709"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89050">
            <a:lnSpc>
              <a:spcPct val="90000"/>
            </a:lnSpc>
            <a:spcBef>
              <a:spcPct val="0"/>
            </a:spcBef>
            <a:spcAft>
              <a:spcPct val="35000"/>
            </a:spcAft>
            <a:buNone/>
          </a:pPr>
          <a:r>
            <a:rPr lang="it-IT" sz="2900" kern="1200" dirty="0" err="1"/>
            <a:t>Disregolazione</a:t>
          </a:r>
          <a:r>
            <a:rPr lang="it-IT" sz="2900" kern="1200" dirty="0"/>
            <a:t> umore</a:t>
          </a:r>
        </a:p>
      </dsp:txBody>
      <dsp:txXfrm>
        <a:off x="-1710709" y="2760626"/>
        <a:ext cx="4160520" cy="585168"/>
      </dsp:txXfrm>
    </dsp:sp>
    <dsp:sp modelId="{B840AE43-A570-4F72-AF6F-4BF0CFC74FCB}">
      <dsp:nvSpPr>
        <dsp:cNvPr id="0" name=""/>
        <dsp:cNvSpPr/>
      </dsp:nvSpPr>
      <dsp:spPr>
        <a:xfrm>
          <a:off x="662134" y="972950"/>
          <a:ext cx="2914758" cy="4160520"/>
        </a:xfrm>
        <a:prstGeom prst="rect">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16086" rIns="106680" bIns="106680" numCol="1" spcCol="1270" anchor="t" anchorCtr="0">
          <a:noAutofit/>
        </a:bodyPr>
        <a:lstStyle/>
        <a:p>
          <a:pPr marL="114300" lvl="1" indent="-114300" algn="l" defTabSz="666750">
            <a:lnSpc>
              <a:spcPct val="90000"/>
            </a:lnSpc>
            <a:spcBef>
              <a:spcPct val="0"/>
            </a:spcBef>
            <a:spcAft>
              <a:spcPct val="15000"/>
            </a:spcAft>
            <a:buChar char="•"/>
          </a:pPr>
          <a:r>
            <a:rPr lang="it-IT" sz="1500" kern="1200" dirty="0">
              <a:solidFill>
                <a:schemeClr val="tx1"/>
              </a:solidFill>
            </a:rPr>
            <a:t>In aggiunta a quanto detto per l’infanzia, bambini e adolescenti devono rimanere in cura per almeno 1 anno dalla regressione sintomatologica; anche molto di più se la depressione è durata più di 2 anni.</a:t>
          </a:r>
        </a:p>
        <a:p>
          <a:pPr marL="114300" lvl="1" indent="-114300" algn="l" defTabSz="666750">
            <a:lnSpc>
              <a:spcPct val="90000"/>
            </a:lnSpc>
            <a:spcBef>
              <a:spcPct val="0"/>
            </a:spcBef>
            <a:spcAft>
              <a:spcPct val="15000"/>
            </a:spcAft>
            <a:buChar char="•"/>
          </a:pPr>
          <a:r>
            <a:rPr lang="it-IT" sz="1500" kern="1200" dirty="0">
              <a:solidFill>
                <a:schemeClr val="tx1"/>
              </a:solidFill>
            </a:rPr>
            <a:t>Per i bambini è consigliato il solo trattamento psicoterapico mentre per gli adolescenti è consigliato anche quello farmacologico abbinato a quello psicoterapico optando per SNRI (quali </a:t>
          </a:r>
          <a:r>
            <a:rPr lang="it-IT" sz="1500" kern="1200" dirty="0" err="1">
              <a:solidFill>
                <a:schemeClr val="tx1"/>
              </a:solidFill>
            </a:rPr>
            <a:t>venlafaxina</a:t>
          </a:r>
          <a:r>
            <a:rPr lang="it-IT" sz="1500" kern="1200" dirty="0">
              <a:solidFill>
                <a:schemeClr val="tx1"/>
              </a:solidFill>
            </a:rPr>
            <a:t>, </a:t>
          </a:r>
          <a:r>
            <a:rPr lang="it-IT" sz="1500" kern="1200" dirty="0" err="1">
              <a:solidFill>
                <a:schemeClr val="tx1"/>
              </a:solidFill>
            </a:rPr>
            <a:t>duloxetina</a:t>
          </a:r>
          <a:r>
            <a:rPr lang="it-IT" sz="1500" kern="1200" dirty="0">
              <a:solidFill>
                <a:schemeClr val="tx1"/>
              </a:solidFill>
            </a:rPr>
            <a:t>, etc.) che paiono più efficaci dei SSRI (ad es. </a:t>
          </a:r>
          <a:r>
            <a:rPr lang="it-IT" sz="1500" kern="1200" dirty="0" err="1">
              <a:solidFill>
                <a:schemeClr val="tx1"/>
              </a:solidFill>
            </a:rPr>
            <a:t>fluoxetina</a:t>
          </a:r>
          <a:r>
            <a:rPr lang="it-IT" sz="1500" kern="1200" dirty="0">
              <a:solidFill>
                <a:schemeClr val="tx1"/>
              </a:solidFill>
            </a:rPr>
            <a:t>) </a:t>
          </a:r>
        </a:p>
      </dsp:txBody>
      <dsp:txXfrm>
        <a:off x="662134" y="972950"/>
        <a:ext cx="2914758" cy="4160520"/>
      </dsp:txXfrm>
    </dsp:sp>
    <dsp:sp modelId="{49D32EA6-DAD5-46D6-B771-92FFD5515E70}">
      <dsp:nvSpPr>
        <dsp:cNvPr id="0" name=""/>
        <dsp:cNvSpPr/>
      </dsp:nvSpPr>
      <dsp:spPr>
        <a:xfrm>
          <a:off x="76966" y="200529"/>
          <a:ext cx="1170336" cy="1170336"/>
        </a:xfrm>
        <a:prstGeom prst="rect">
          <a:avLst/>
        </a:prstGeom>
        <a:solidFill>
          <a:schemeClr val="bg1">
            <a:lumMod val="85000"/>
            <a:alpha val="90000"/>
          </a:schemeClr>
        </a:solidFill>
        <a:ln>
          <a:noFill/>
        </a:ln>
        <a:effectLst/>
      </dsp:spPr>
      <dsp:style>
        <a:lnRef idx="0">
          <a:scrgbClr r="0" g="0" b="0"/>
        </a:lnRef>
        <a:fillRef idx="1">
          <a:scrgbClr r="0" g="0" b="0"/>
        </a:fillRef>
        <a:effectRef idx="2">
          <a:scrgbClr r="0" g="0" b="0"/>
        </a:effectRef>
        <a:fontRef idx="minor"/>
      </dsp:style>
    </dsp:sp>
    <dsp:sp modelId="{BEF8C5FA-6103-4066-B699-AD40F852AA56}">
      <dsp:nvSpPr>
        <dsp:cNvPr id="0" name=""/>
        <dsp:cNvSpPr/>
      </dsp:nvSpPr>
      <dsp:spPr>
        <a:xfrm rot="16200000">
          <a:off x="255836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89050">
            <a:lnSpc>
              <a:spcPct val="90000"/>
            </a:lnSpc>
            <a:spcBef>
              <a:spcPct val="0"/>
            </a:spcBef>
            <a:spcAft>
              <a:spcPct val="35000"/>
            </a:spcAft>
            <a:buNone/>
          </a:pPr>
          <a:r>
            <a:rPr lang="it-IT" sz="2900" kern="1200" dirty="0"/>
            <a:t>Depressione persistente</a:t>
          </a:r>
        </a:p>
      </dsp:txBody>
      <dsp:txXfrm>
        <a:off x="2558360" y="2760626"/>
        <a:ext cx="4160520" cy="585168"/>
      </dsp:txXfrm>
    </dsp:sp>
    <dsp:sp modelId="{6A8EF535-243D-4D24-A9F3-89ED3712EF73}">
      <dsp:nvSpPr>
        <dsp:cNvPr id="0" name=""/>
        <dsp:cNvSpPr/>
      </dsp:nvSpPr>
      <dsp:spPr>
        <a:xfrm>
          <a:off x="4931205" y="972950"/>
          <a:ext cx="2914758" cy="4160520"/>
        </a:xfrm>
        <a:prstGeom prst="rect">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16086" rIns="106680" bIns="106680" numCol="1" spcCol="1270" anchor="t" anchorCtr="0">
          <a:noAutofit/>
        </a:bodyPr>
        <a:lstStyle/>
        <a:p>
          <a:pPr marL="114300" lvl="1" indent="-114300" algn="just" defTabSz="666750">
            <a:lnSpc>
              <a:spcPct val="90000"/>
            </a:lnSpc>
            <a:spcBef>
              <a:spcPct val="0"/>
            </a:spcBef>
            <a:spcAft>
              <a:spcPct val="15000"/>
            </a:spcAft>
            <a:buChar char="•"/>
          </a:pPr>
          <a:r>
            <a:rPr lang="it-IT" sz="1500" kern="1200" dirty="0">
              <a:solidFill>
                <a:schemeClr val="tx1"/>
              </a:solidFill>
            </a:rPr>
            <a:t>Oltre a quanto detto prima, l'anamnesi deve includere la presenza di fattori causali, tra cui la violenza domestica, la violenza e lo sfruttamento sessuale, e gli effetti avversi dei farmaci. Devono essere poste domande riguardo comportamenti suicidari (ideazione, tentativi).</a:t>
          </a:r>
        </a:p>
        <a:p>
          <a:pPr marL="114300" lvl="1" indent="-114300" algn="just" defTabSz="666750">
            <a:lnSpc>
              <a:spcPct val="90000"/>
            </a:lnSpc>
            <a:spcBef>
              <a:spcPct val="0"/>
            </a:spcBef>
            <a:spcAft>
              <a:spcPct val="15000"/>
            </a:spcAft>
            <a:buChar char="•"/>
          </a:pPr>
          <a:r>
            <a:rPr lang="it-IT" sz="1500" kern="1200" dirty="0">
              <a:solidFill>
                <a:schemeClr val="tx1"/>
              </a:solidFill>
            </a:rPr>
            <a:t>Appropriati esami di laboratorio sono necessari per escludere altre patologie (p. es., mononucleosi infettiva, malattie della tiroide, abuso di stupefacenti) che possono causare sintomi simili.</a:t>
          </a:r>
        </a:p>
        <a:p>
          <a:pPr marL="114300" lvl="1" indent="-114300" algn="just" defTabSz="666750">
            <a:lnSpc>
              <a:spcPct val="90000"/>
            </a:lnSpc>
            <a:spcBef>
              <a:spcPct val="0"/>
            </a:spcBef>
            <a:spcAft>
              <a:spcPct val="15000"/>
            </a:spcAft>
            <a:buChar char="•"/>
          </a:pPr>
          <a:endParaRPr lang="it-IT" sz="1500" kern="1200" dirty="0">
            <a:solidFill>
              <a:schemeClr val="bg1"/>
            </a:solidFill>
          </a:endParaRPr>
        </a:p>
        <a:p>
          <a:pPr marL="114300" lvl="1" indent="-114300" algn="just" defTabSz="622300">
            <a:lnSpc>
              <a:spcPct val="90000"/>
            </a:lnSpc>
            <a:spcBef>
              <a:spcPct val="0"/>
            </a:spcBef>
            <a:spcAft>
              <a:spcPct val="15000"/>
            </a:spcAft>
            <a:buChar char="•"/>
          </a:pPr>
          <a:endParaRPr lang="it-IT" sz="1400" kern="1200" dirty="0">
            <a:solidFill>
              <a:schemeClr val="bg1"/>
            </a:solidFill>
          </a:endParaRPr>
        </a:p>
      </dsp:txBody>
      <dsp:txXfrm>
        <a:off x="4931205" y="972950"/>
        <a:ext cx="2914758" cy="4160520"/>
      </dsp:txXfrm>
    </dsp:sp>
    <dsp:sp modelId="{4EF4AB87-7E45-4A4F-BC36-7CC719CA9C30}">
      <dsp:nvSpPr>
        <dsp:cNvPr id="0" name=""/>
        <dsp:cNvSpPr/>
      </dsp:nvSpPr>
      <dsp:spPr>
        <a:xfrm>
          <a:off x="4346036" y="200529"/>
          <a:ext cx="1170336" cy="1170336"/>
        </a:xfrm>
        <a:prstGeom prst="rect">
          <a:avLst/>
        </a:prstGeom>
        <a:solidFill>
          <a:schemeClr val="tx1">
            <a:lumMod val="50000"/>
            <a:lumOff val="50000"/>
            <a:alpha val="70000"/>
          </a:schemeClr>
        </a:solidFill>
        <a:ln>
          <a:noFill/>
        </a:ln>
        <a:effectLst/>
      </dsp:spPr>
      <dsp:style>
        <a:lnRef idx="0">
          <a:scrgbClr r="0" g="0" b="0"/>
        </a:lnRef>
        <a:fillRef idx="1">
          <a:scrgbClr r="0" g="0" b="0"/>
        </a:fillRef>
        <a:effectRef idx="2">
          <a:scrgbClr r="0" g="0" b="0"/>
        </a:effectRef>
        <a:fontRef idx="minor"/>
      </dsp:style>
    </dsp:sp>
    <dsp:sp modelId="{32E0D454-8327-470C-9FF0-24EC30A42410}">
      <dsp:nvSpPr>
        <dsp:cNvPr id="0" name=""/>
        <dsp:cNvSpPr/>
      </dsp:nvSpPr>
      <dsp:spPr>
        <a:xfrm rot="16200000">
          <a:off x="682743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89050">
            <a:lnSpc>
              <a:spcPct val="90000"/>
            </a:lnSpc>
            <a:spcBef>
              <a:spcPct val="0"/>
            </a:spcBef>
            <a:spcAft>
              <a:spcPct val="35000"/>
            </a:spcAft>
            <a:buNone/>
          </a:pPr>
          <a:r>
            <a:rPr lang="it-IT" sz="2900" kern="1200" dirty="0"/>
            <a:t>Depressione maggiore</a:t>
          </a:r>
        </a:p>
      </dsp:txBody>
      <dsp:txXfrm>
        <a:off x="6827430" y="2760626"/>
        <a:ext cx="4160520" cy="585168"/>
      </dsp:txXfrm>
    </dsp:sp>
    <dsp:sp modelId="{C05648C3-48D9-4978-9C8F-BB4436ADDA6E}">
      <dsp:nvSpPr>
        <dsp:cNvPr id="0" name=""/>
        <dsp:cNvSpPr/>
      </dsp:nvSpPr>
      <dsp:spPr>
        <a:xfrm>
          <a:off x="9163694" y="997331"/>
          <a:ext cx="2914758" cy="4160520"/>
        </a:xfrm>
        <a:prstGeom prst="rect">
          <a:avLst/>
        </a:prstGeom>
        <a:solidFill>
          <a:schemeClr val="bg1">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516086" rIns="99568" bIns="99568" numCol="1" spcCol="1270" anchor="t" anchorCtr="0">
          <a:noAutofit/>
        </a:bodyPr>
        <a:lstStyle/>
        <a:p>
          <a:pPr marL="114300" lvl="1" indent="-114300" algn="l" defTabSz="622300">
            <a:lnSpc>
              <a:spcPct val="90000"/>
            </a:lnSpc>
            <a:spcBef>
              <a:spcPct val="0"/>
            </a:spcBef>
            <a:spcAft>
              <a:spcPct val="15000"/>
            </a:spcAft>
            <a:buChar char="•"/>
          </a:pPr>
          <a:r>
            <a:rPr lang="it-IT" sz="1400" kern="1200" dirty="0">
              <a:solidFill>
                <a:schemeClr val="tx1"/>
              </a:solidFill>
            </a:rPr>
            <a:t>Oltre ai criteri indicati per l’infanzia, la depressione grave nell'adolescenza è un fattore di rischio per insuccessi nella carriera scolastica, per abuso di sostanze stupefacenti,  per comportamenti suicidari e/o autolesivi anche gravi. Nel periodo in cui presentano uno stato depressivo, i ragazzi  tendono a restare molto indietro negli studi e a perdere importanti relazioni con il gruppo dei pari.</a:t>
          </a:r>
        </a:p>
        <a:p>
          <a:pPr marL="114300" lvl="1" indent="-114300" algn="just" defTabSz="622300">
            <a:lnSpc>
              <a:spcPct val="90000"/>
            </a:lnSpc>
            <a:spcBef>
              <a:spcPct val="0"/>
            </a:spcBef>
            <a:spcAft>
              <a:spcPct val="15000"/>
            </a:spcAft>
            <a:buChar char="•"/>
          </a:pPr>
          <a:r>
            <a:rPr lang="it-IT" sz="1400" kern="1200" dirty="0">
              <a:solidFill>
                <a:schemeClr val="tx1"/>
              </a:solidFill>
            </a:rPr>
            <a:t>Episodi depressivi ripetuti possono essere predittivi di altre patologie psichiatriche in età adulta.</a:t>
          </a:r>
        </a:p>
      </dsp:txBody>
      <dsp:txXfrm>
        <a:off x="9163694" y="997331"/>
        <a:ext cx="2914758" cy="4160520"/>
      </dsp:txXfrm>
    </dsp:sp>
    <dsp:sp modelId="{196C7699-F050-4B14-9878-466BA044435E}">
      <dsp:nvSpPr>
        <dsp:cNvPr id="0" name=""/>
        <dsp:cNvSpPr/>
      </dsp:nvSpPr>
      <dsp:spPr>
        <a:xfrm>
          <a:off x="8615106" y="200529"/>
          <a:ext cx="1170336" cy="1170336"/>
        </a:xfrm>
        <a:prstGeom prst="rect">
          <a:avLst/>
        </a:prstGeom>
        <a:solidFill>
          <a:schemeClr val="tx1">
            <a:alpha val="50000"/>
          </a:schemeClr>
        </a:solidFill>
        <a:ln>
          <a:noFill/>
        </a:ln>
        <a:effectLst/>
      </dsp:spPr>
      <dsp:style>
        <a:lnRef idx="0">
          <a:scrgbClr r="0" g="0" b="0"/>
        </a:lnRef>
        <a:fillRef idx="1">
          <a:scrgbClr r="0" g="0" b="0"/>
        </a:fillRef>
        <a:effectRef idx="2">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FF5E8-C055-45F2-BC7E-DEFDF8134C2A}">
      <dsp:nvSpPr>
        <dsp:cNvPr id="0" name=""/>
        <dsp:cNvSpPr/>
      </dsp:nvSpPr>
      <dsp:spPr>
        <a:xfrm rot="16200000">
          <a:off x="-1710709"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89050">
            <a:lnSpc>
              <a:spcPct val="90000"/>
            </a:lnSpc>
            <a:spcBef>
              <a:spcPct val="0"/>
            </a:spcBef>
            <a:spcAft>
              <a:spcPct val="35000"/>
            </a:spcAft>
            <a:buNone/>
          </a:pPr>
          <a:r>
            <a:rPr lang="it-IT" sz="2900" kern="1200" dirty="0"/>
            <a:t>Distimia</a:t>
          </a:r>
        </a:p>
      </dsp:txBody>
      <dsp:txXfrm>
        <a:off x="-1710709" y="2760626"/>
        <a:ext cx="4160520" cy="585168"/>
      </dsp:txXfrm>
    </dsp:sp>
    <dsp:sp modelId="{B840AE43-A570-4F72-AF6F-4BF0CFC74FCB}">
      <dsp:nvSpPr>
        <dsp:cNvPr id="0" name=""/>
        <dsp:cNvSpPr/>
      </dsp:nvSpPr>
      <dsp:spPr>
        <a:xfrm>
          <a:off x="662134" y="972950"/>
          <a:ext cx="2914758" cy="4160520"/>
        </a:xfrm>
        <a:prstGeom prst="rect">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516086" rIns="156464" bIns="156464" numCol="1" spcCol="1270" anchor="t" anchorCtr="0">
          <a:noAutofit/>
        </a:bodyPr>
        <a:lstStyle/>
        <a:p>
          <a:pPr marL="228600" lvl="1" indent="-228600" algn="l" defTabSz="977900">
            <a:lnSpc>
              <a:spcPct val="90000"/>
            </a:lnSpc>
            <a:spcBef>
              <a:spcPct val="0"/>
            </a:spcBef>
            <a:spcAft>
              <a:spcPct val="15000"/>
            </a:spcAft>
            <a:buChar char="•"/>
          </a:pPr>
          <a:r>
            <a:rPr lang="it-IT" sz="2200" kern="1200" dirty="0">
              <a:solidFill>
                <a:schemeClr val="tx1"/>
              </a:solidFill>
            </a:rPr>
            <a:t>Depressione cronica del tono dell’umore</a:t>
          </a:r>
        </a:p>
        <a:p>
          <a:pPr marL="228600" lvl="1" indent="-228600" algn="l" defTabSz="977900">
            <a:lnSpc>
              <a:spcPct val="90000"/>
            </a:lnSpc>
            <a:spcBef>
              <a:spcPct val="0"/>
            </a:spcBef>
            <a:spcAft>
              <a:spcPct val="15000"/>
            </a:spcAft>
            <a:buChar char="•"/>
          </a:pPr>
          <a:r>
            <a:rPr lang="it-IT" sz="2200" kern="1200" dirty="0">
              <a:solidFill>
                <a:schemeClr val="tx1"/>
              </a:solidFill>
            </a:rPr>
            <a:t>Persistente da almeno 2 anni </a:t>
          </a:r>
        </a:p>
        <a:p>
          <a:pPr marL="228600" lvl="1" indent="-228600" algn="l" defTabSz="977900">
            <a:lnSpc>
              <a:spcPct val="90000"/>
            </a:lnSpc>
            <a:spcBef>
              <a:spcPct val="0"/>
            </a:spcBef>
            <a:spcAft>
              <a:spcPct val="15000"/>
            </a:spcAft>
            <a:buChar char="•"/>
          </a:pPr>
          <a:r>
            <a:rPr lang="it-IT" sz="2200" kern="1200" dirty="0">
              <a:solidFill>
                <a:schemeClr val="tx1"/>
              </a:solidFill>
            </a:rPr>
            <a:t>Con sintomi non così gravi o intensi da raffigurare una Sindrome depressiva ricorrente</a:t>
          </a:r>
        </a:p>
      </dsp:txBody>
      <dsp:txXfrm>
        <a:off x="662134" y="972950"/>
        <a:ext cx="2914758" cy="4160520"/>
      </dsp:txXfrm>
    </dsp:sp>
    <dsp:sp modelId="{49D32EA6-DAD5-46D6-B771-92FFD5515E70}">
      <dsp:nvSpPr>
        <dsp:cNvPr id="0" name=""/>
        <dsp:cNvSpPr/>
      </dsp:nvSpPr>
      <dsp:spPr>
        <a:xfrm>
          <a:off x="76966" y="200529"/>
          <a:ext cx="1170336" cy="1170336"/>
        </a:xfrm>
        <a:prstGeom prst="rect">
          <a:avLst/>
        </a:prstGeom>
        <a:solidFill>
          <a:schemeClr val="bg1">
            <a:lumMod val="85000"/>
            <a:alpha val="90000"/>
          </a:schemeClr>
        </a:solidFill>
        <a:ln>
          <a:noFill/>
        </a:ln>
        <a:effectLst/>
      </dsp:spPr>
      <dsp:style>
        <a:lnRef idx="0">
          <a:scrgbClr r="0" g="0" b="0"/>
        </a:lnRef>
        <a:fillRef idx="1">
          <a:scrgbClr r="0" g="0" b="0"/>
        </a:fillRef>
        <a:effectRef idx="2">
          <a:scrgbClr r="0" g="0" b="0"/>
        </a:effectRef>
        <a:fontRef idx="minor"/>
      </dsp:style>
    </dsp:sp>
    <dsp:sp modelId="{BEF8C5FA-6103-4066-B699-AD40F852AA56}">
      <dsp:nvSpPr>
        <dsp:cNvPr id="0" name=""/>
        <dsp:cNvSpPr/>
      </dsp:nvSpPr>
      <dsp:spPr>
        <a:xfrm rot="16200000">
          <a:off x="255836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89050">
            <a:lnSpc>
              <a:spcPct val="90000"/>
            </a:lnSpc>
            <a:spcBef>
              <a:spcPct val="0"/>
            </a:spcBef>
            <a:spcAft>
              <a:spcPct val="35000"/>
            </a:spcAft>
            <a:buNone/>
          </a:pPr>
          <a:r>
            <a:rPr lang="it-IT" sz="2900" kern="1200" dirty="0"/>
            <a:t>Sindrome depressiva </a:t>
          </a:r>
          <a:endParaRPr lang="it-IT" sz="2200" kern="1200" dirty="0"/>
        </a:p>
      </dsp:txBody>
      <dsp:txXfrm>
        <a:off x="2558360" y="2760626"/>
        <a:ext cx="4160520" cy="585168"/>
      </dsp:txXfrm>
    </dsp:sp>
    <dsp:sp modelId="{6A8EF535-243D-4D24-A9F3-89ED3712EF73}">
      <dsp:nvSpPr>
        <dsp:cNvPr id="0" name=""/>
        <dsp:cNvSpPr/>
      </dsp:nvSpPr>
      <dsp:spPr>
        <a:xfrm>
          <a:off x="4931205" y="972950"/>
          <a:ext cx="2914758" cy="4160520"/>
        </a:xfrm>
        <a:prstGeom prst="rect">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516086" rIns="156464" bIns="156464" numCol="1" spcCol="1270" anchor="t" anchorCtr="0">
          <a:noAutofit/>
        </a:bodyPr>
        <a:lstStyle/>
        <a:p>
          <a:pPr marL="228600" lvl="1" indent="-228600" algn="just" defTabSz="977900">
            <a:lnSpc>
              <a:spcPct val="90000"/>
            </a:lnSpc>
            <a:spcBef>
              <a:spcPct val="0"/>
            </a:spcBef>
            <a:spcAft>
              <a:spcPct val="15000"/>
            </a:spcAft>
            <a:buChar char="•"/>
          </a:pPr>
          <a:r>
            <a:rPr lang="it-IT" sz="2200" kern="1200" dirty="0">
              <a:solidFill>
                <a:schemeClr val="tx1"/>
              </a:solidFill>
            </a:rPr>
            <a:t>Ripetuti Episodi Depressivi di intensità lieve o media o grave (con o senza sintomi psicotici) con o senza sintomi biologici.</a:t>
          </a:r>
        </a:p>
      </dsp:txBody>
      <dsp:txXfrm>
        <a:off x="4931205" y="972950"/>
        <a:ext cx="2914758" cy="4160520"/>
      </dsp:txXfrm>
    </dsp:sp>
    <dsp:sp modelId="{4EF4AB87-7E45-4A4F-BC36-7CC719CA9C30}">
      <dsp:nvSpPr>
        <dsp:cNvPr id="0" name=""/>
        <dsp:cNvSpPr/>
      </dsp:nvSpPr>
      <dsp:spPr>
        <a:xfrm>
          <a:off x="4346036" y="200529"/>
          <a:ext cx="1170336" cy="1170336"/>
        </a:xfrm>
        <a:prstGeom prst="rect">
          <a:avLst/>
        </a:prstGeom>
        <a:solidFill>
          <a:schemeClr val="tx1">
            <a:lumMod val="50000"/>
            <a:lumOff val="50000"/>
            <a:alpha val="70000"/>
          </a:schemeClr>
        </a:solidFill>
        <a:ln>
          <a:noFill/>
        </a:ln>
        <a:effectLst/>
      </dsp:spPr>
      <dsp:style>
        <a:lnRef idx="0">
          <a:scrgbClr r="0" g="0" b="0"/>
        </a:lnRef>
        <a:fillRef idx="1">
          <a:scrgbClr r="0" g="0" b="0"/>
        </a:fillRef>
        <a:effectRef idx="2">
          <a:scrgbClr r="0" g="0" b="0"/>
        </a:effectRef>
        <a:fontRef idx="minor"/>
      </dsp:style>
    </dsp:sp>
    <dsp:sp modelId="{32E0D454-8327-470C-9FF0-24EC30A42410}">
      <dsp:nvSpPr>
        <dsp:cNvPr id="0" name=""/>
        <dsp:cNvSpPr/>
      </dsp:nvSpPr>
      <dsp:spPr>
        <a:xfrm rot="16200000">
          <a:off x="682743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89050">
            <a:lnSpc>
              <a:spcPct val="90000"/>
            </a:lnSpc>
            <a:spcBef>
              <a:spcPct val="0"/>
            </a:spcBef>
            <a:spcAft>
              <a:spcPct val="35000"/>
            </a:spcAft>
            <a:buNone/>
          </a:pPr>
          <a:r>
            <a:rPr lang="it-IT" sz="2900" kern="1200" dirty="0"/>
            <a:t>Depressione maggiore</a:t>
          </a:r>
        </a:p>
      </dsp:txBody>
      <dsp:txXfrm>
        <a:off x="6827430" y="2760626"/>
        <a:ext cx="4160520" cy="585168"/>
      </dsp:txXfrm>
    </dsp:sp>
    <dsp:sp modelId="{C05648C3-48D9-4978-9C8F-BB4436ADDA6E}">
      <dsp:nvSpPr>
        <dsp:cNvPr id="0" name=""/>
        <dsp:cNvSpPr/>
      </dsp:nvSpPr>
      <dsp:spPr>
        <a:xfrm>
          <a:off x="9102747" y="911999"/>
          <a:ext cx="2914758" cy="4160520"/>
        </a:xfrm>
        <a:prstGeom prst="rect">
          <a:avLst/>
        </a:prstGeom>
        <a:solidFill>
          <a:schemeClr val="bg1">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516086" rIns="156464" bIns="156464" numCol="1" spcCol="1270" anchor="t" anchorCtr="0">
          <a:noAutofit/>
        </a:bodyPr>
        <a:lstStyle/>
        <a:p>
          <a:pPr marL="228600" lvl="1" indent="-228600" algn="l" defTabSz="977900">
            <a:lnSpc>
              <a:spcPct val="90000"/>
            </a:lnSpc>
            <a:spcBef>
              <a:spcPct val="0"/>
            </a:spcBef>
            <a:spcAft>
              <a:spcPct val="15000"/>
            </a:spcAft>
            <a:buChar char="•"/>
          </a:pPr>
          <a:r>
            <a:rPr lang="it-IT" sz="2200" kern="1200" dirty="0">
              <a:solidFill>
                <a:schemeClr val="tx1"/>
              </a:solidFill>
            </a:rPr>
            <a:t>Ripetuti Episodi Depressivi di intensità grave con sintomi psicotici (deliri, allucinazioni) e con i sintomi  psicotici congrui o incongrui </a:t>
          </a:r>
          <a:r>
            <a:rPr lang="it-IT" sz="2200" kern="1200">
              <a:solidFill>
                <a:schemeClr val="tx1"/>
              </a:solidFill>
            </a:rPr>
            <a:t>all’umore.</a:t>
          </a:r>
          <a:endParaRPr lang="it-IT" sz="2200" kern="1200" dirty="0">
            <a:solidFill>
              <a:schemeClr val="tx1"/>
            </a:solidFill>
          </a:endParaRPr>
        </a:p>
      </dsp:txBody>
      <dsp:txXfrm>
        <a:off x="9102747" y="911999"/>
        <a:ext cx="2914758" cy="4160520"/>
      </dsp:txXfrm>
    </dsp:sp>
    <dsp:sp modelId="{196C7699-F050-4B14-9878-466BA044435E}">
      <dsp:nvSpPr>
        <dsp:cNvPr id="0" name=""/>
        <dsp:cNvSpPr/>
      </dsp:nvSpPr>
      <dsp:spPr>
        <a:xfrm>
          <a:off x="8615106" y="200529"/>
          <a:ext cx="1170336" cy="1170336"/>
        </a:xfrm>
        <a:prstGeom prst="rect">
          <a:avLst/>
        </a:prstGeom>
        <a:solidFill>
          <a:schemeClr val="tx1">
            <a:alpha val="50000"/>
          </a:schemeClr>
        </a:solidFill>
        <a:ln>
          <a:noFill/>
        </a:ln>
        <a:effectLst/>
      </dsp:spPr>
      <dsp:style>
        <a:lnRef idx="0">
          <a:scrgbClr r="0" g="0" b="0"/>
        </a:lnRef>
        <a:fillRef idx="1">
          <a:scrgbClr r="0" g="0" b="0"/>
        </a:fillRef>
        <a:effectRef idx="2">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FF5E8-C055-45F2-BC7E-DEFDF8134C2A}">
      <dsp:nvSpPr>
        <dsp:cNvPr id="0" name=""/>
        <dsp:cNvSpPr/>
      </dsp:nvSpPr>
      <dsp:spPr>
        <a:xfrm rot="16200000">
          <a:off x="-1710709"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89050">
            <a:lnSpc>
              <a:spcPct val="90000"/>
            </a:lnSpc>
            <a:spcBef>
              <a:spcPct val="0"/>
            </a:spcBef>
            <a:spcAft>
              <a:spcPct val="35000"/>
            </a:spcAft>
            <a:buNone/>
          </a:pPr>
          <a:r>
            <a:rPr lang="it-IT" sz="2900" kern="1200" dirty="0"/>
            <a:t>Distimia</a:t>
          </a:r>
        </a:p>
      </dsp:txBody>
      <dsp:txXfrm>
        <a:off x="-1710709" y="2760626"/>
        <a:ext cx="4160520" cy="585168"/>
      </dsp:txXfrm>
    </dsp:sp>
    <dsp:sp modelId="{B840AE43-A570-4F72-AF6F-4BF0CFC74FCB}">
      <dsp:nvSpPr>
        <dsp:cNvPr id="0" name=""/>
        <dsp:cNvSpPr/>
      </dsp:nvSpPr>
      <dsp:spPr>
        <a:xfrm>
          <a:off x="662134" y="972950"/>
          <a:ext cx="2914758" cy="4160520"/>
        </a:xfrm>
        <a:prstGeom prst="rect">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516086" rIns="156464" bIns="156464" numCol="1" spcCol="1270" anchor="t" anchorCtr="0">
          <a:noAutofit/>
        </a:bodyPr>
        <a:lstStyle/>
        <a:p>
          <a:pPr marL="228600" lvl="1" indent="-228600" algn="l" defTabSz="977900">
            <a:lnSpc>
              <a:spcPct val="90000"/>
            </a:lnSpc>
            <a:spcBef>
              <a:spcPct val="0"/>
            </a:spcBef>
            <a:spcAft>
              <a:spcPct val="15000"/>
            </a:spcAft>
            <a:buChar char="•"/>
          </a:pPr>
          <a:r>
            <a:rPr lang="it-IT" sz="2200" kern="1200" dirty="0">
              <a:solidFill>
                <a:schemeClr val="tx1"/>
              </a:solidFill>
            </a:rPr>
            <a:t>Depressione cronica del tono dell’umore</a:t>
          </a:r>
        </a:p>
        <a:p>
          <a:pPr marL="228600" lvl="1" indent="-228600" algn="l" defTabSz="977900">
            <a:lnSpc>
              <a:spcPct val="90000"/>
            </a:lnSpc>
            <a:spcBef>
              <a:spcPct val="0"/>
            </a:spcBef>
            <a:spcAft>
              <a:spcPct val="15000"/>
            </a:spcAft>
            <a:buChar char="•"/>
          </a:pPr>
          <a:r>
            <a:rPr lang="it-IT" sz="2200" kern="1200" dirty="0">
              <a:solidFill>
                <a:schemeClr val="tx1"/>
              </a:solidFill>
            </a:rPr>
            <a:t>Persistente da almeno 2 anni con miglioramento per </a:t>
          </a:r>
          <a:r>
            <a:rPr lang="it-IT" sz="2200" kern="1200" dirty="0" err="1">
              <a:solidFill>
                <a:schemeClr val="tx1"/>
              </a:solidFill>
            </a:rPr>
            <a:t>max</a:t>
          </a:r>
          <a:r>
            <a:rPr lang="it-IT" sz="2200" kern="1200" dirty="0">
              <a:solidFill>
                <a:schemeClr val="tx1"/>
              </a:solidFill>
            </a:rPr>
            <a:t> 2 mesi</a:t>
          </a:r>
        </a:p>
        <a:p>
          <a:pPr marL="228600" lvl="1" indent="-228600" algn="l" defTabSz="977900">
            <a:lnSpc>
              <a:spcPct val="90000"/>
            </a:lnSpc>
            <a:spcBef>
              <a:spcPct val="0"/>
            </a:spcBef>
            <a:spcAft>
              <a:spcPct val="15000"/>
            </a:spcAft>
            <a:buChar char="•"/>
          </a:pPr>
          <a:r>
            <a:rPr lang="it-IT" sz="2200" kern="1200" dirty="0">
              <a:solidFill>
                <a:schemeClr val="tx1"/>
              </a:solidFill>
            </a:rPr>
            <a:t>Con sintomi non così gravi o intensi da raffigurare una Sindrome depressiva ricorrente</a:t>
          </a:r>
        </a:p>
      </dsp:txBody>
      <dsp:txXfrm>
        <a:off x="662134" y="972950"/>
        <a:ext cx="2914758" cy="4160520"/>
      </dsp:txXfrm>
    </dsp:sp>
    <dsp:sp modelId="{49D32EA6-DAD5-46D6-B771-92FFD5515E70}">
      <dsp:nvSpPr>
        <dsp:cNvPr id="0" name=""/>
        <dsp:cNvSpPr/>
      </dsp:nvSpPr>
      <dsp:spPr>
        <a:xfrm>
          <a:off x="76966" y="200529"/>
          <a:ext cx="1170336" cy="1170336"/>
        </a:xfrm>
        <a:prstGeom prst="rect">
          <a:avLst/>
        </a:prstGeom>
        <a:solidFill>
          <a:schemeClr val="bg1">
            <a:lumMod val="85000"/>
            <a:alpha val="90000"/>
          </a:schemeClr>
        </a:solidFill>
        <a:ln>
          <a:noFill/>
        </a:ln>
        <a:effectLst/>
      </dsp:spPr>
      <dsp:style>
        <a:lnRef idx="0">
          <a:scrgbClr r="0" g="0" b="0"/>
        </a:lnRef>
        <a:fillRef idx="1">
          <a:scrgbClr r="0" g="0" b="0"/>
        </a:fillRef>
        <a:effectRef idx="2">
          <a:scrgbClr r="0" g="0" b="0"/>
        </a:effectRef>
        <a:fontRef idx="minor"/>
      </dsp:style>
    </dsp:sp>
    <dsp:sp modelId="{BEF8C5FA-6103-4066-B699-AD40F852AA56}">
      <dsp:nvSpPr>
        <dsp:cNvPr id="0" name=""/>
        <dsp:cNvSpPr/>
      </dsp:nvSpPr>
      <dsp:spPr>
        <a:xfrm rot="16200000">
          <a:off x="255836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44600">
            <a:lnSpc>
              <a:spcPct val="90000"/>
            </a:lnSpc>
            <a:spcBef>
              <a:spcPct val="0"/>
            </a:spcBef>
            <a:spcAft>
              <a:spcPct val="35000"/>
            </a:spcAft>
            <a:buNone/>
          </a:pPr>
          <a:r>
            <a:rPr lang="it-IT" sz="2800" kern="1200" dirty="0"/>
            <a:t>Depressione «mista»</a:t>
          </a:r>
        </a:p>
      </dsp:txBody>
      <dsp:txXfrm>
        <a:off x="2558360" y="2760626"/>
        <a:ext cx="4160520" cy="585168"/>
      </dsp:txXfrm>
    </dsp:sp>
    <dsp:sp modelId="{6A8EF535-243D-4D24-A9F3-89ED3712EF73}">
      <dsp:nvSpPr>
        <dsp:cNvPr id="0" name=""/>
        <dsp:cNvSpPr/>
      </dsp:nvSpPr>
      <dsp:spPr>
        <a:xfrm>
          <a:off x="4931205" y="972950"/>
          <a:ext cx="2914758" cy="4160520"/>
        </a:xfrm>
        <a:prstGeom prst="rect">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516086" rIns="156464" bIns="156464" numCol="1" spcCol="1270" anchor="t" anchorCtr="0">
          <a:noAutofit/>
        </a:bodyPr>
        <a:lstStyle/>
        <a:p>
          <a:pPr marL="228600" lvl="1" indent="-228600" algn="just" defTabSz="977900">
            <a:lnSpc>
              <a:spcPct val="90000"/>
            </a:lnSpc>
            <a:spcBef>
              <a:spcPct val="0"/>
            </a:spcBef>
            <a:spcAft>
              <a:spcPct val="15000"/>
            </a:spcAft>
            <a:buChar char="•"/>
          </a:pPr>
          <a:r>
            <a:rPr lang="it-IT" sz="2200" kern="1200" dirty="0">
              <a:solidFill>
                <a:schemeClr val="tx1"/>
              </a:solidFill>
            </a:rPr>
            <a:t>Episodi Depressivi di intensità </a:t>
          </a:r>
          <a:r>
            <a:rPr lang="it-IT" sz="2200" kern="1200" dirty="0" err="1">
              <a:solidFill>
                <a:schemeClr val="tx1"/>
              </a:solidFill>
            </a:rPr>
            <a:t>lieve,media</a:t>
          </a:r>
          <a:r>
            <a:rPr lang="it-IT" sz="2200" kern="1200" dirty="0">
              <a:solidFill>
                <a:schemeClr val="tx1"/>
              </a:solidFill>
            </a:rPr>
            <a:t> o grave, con o senza sintomi biologici nel corso di sindromi ansioso-depressive, </a:t>
          </a:r>
          <a:r>
            <a:rPr lang="it-IT" sz="2200" kern="1200" dirty="0" err="1">
              <a:solidFill>
                <a:schemeClr val="tx1"/>
              </a:solidFill>
            </a:rPr>
            <a:t>mild</a:t>
          </a:r>
          <a:r>
            <a:rPr lang="it-IT" sz="2200" kern="1200" dirty="0">
              <a:solidFill>
                <a:schemeClr val="tx1"/>
              </a:solidFill>
            </a:rPr>
            <a:t> cognitive </a:t>
          </a:r>
          <a:r>
            <a:rPr lang="it-IT" sz="2200" kern="1200" dirty="0" err="1">
              <a:solidFill>
                <a:schemeClr val="tx1"/>
              </a:solidFill>
            </a:rPr>
            <a:t>impairement</a:t>
          </a:r>
          <a:r>
            <a:rPr lang="it-IT" sz="2200" kern="1200" dirty="0">
              <a:solidFill>
                <a:schemeClr val="tx1"/>
              </a:solidFill>
            </a:rPr>
            <a:t>, disturbo dell’ adattamento  o patologie organiche croniche/invalidanti..</a:t>
          </a:r>
        </a:p>
      </dsp:txBody>
      <dsp:txXfrm>
        <a:off x="4931205" y="972950"/>
        <a:ext cx="2914758" cy="4160520"/>
      </dsp:txXfrm>
    </dsp:sp>
    <dsp:sp modelId="{4EF4AB87-7E45-4A4F-BC36-7CC719CA9C30}">
      <dsp:nvSpPr>
        <dsp:cNvPr id="0" name=""/>
        <dsp:cNvSpPr/>
      </dsp:nvSpPr>
      <dsp:spPr>
        <a:xfrm>
          <a:off x="4346036" y="200529"/>
          <a:ext cx="1170336" cy="1170336"/>
        </a:xfrm>
        <a:prstGeom prst="rect">
          <a:avLst/>
        </a:prstGeom>
        <a:solidFill>
          <a:schemeClr val="tx1">
            <a:lumMod val="50000"/>
            <a:lumOff val="50000"/>
            <a:alpha val="70000"/>
          </a:schemeClr>
        </a:solidFill>
        <a:ln>
          <a:noFill/>
        </a:ln>
        <a:effectLst/>
      </dsp:spPr>
      <dsp:style>
        <a:lnRef idx="0">
          <a:scrgbClr r="0" g="0" b="0"/>
        </a:lnRef>
        <a:fillRef idx="1">
          <a:scrgbClr r="0" g="0" b="0"/>
        </a:fillRef>
        <a:effectRef idx="2">
          <a:scrgbClr r="0" g="0" b="0"/>
        </a:effectRef>
        <a:fontRef idx="minor"/>
      </dsp:style>
    </dsp:sp>
    <dsp:sp modelId="{32E0D454-8327-470C-9FF0-24EC30A42410}">
      <dsp:nvSpPr>
        <dsp:cNvPr id="0" name=""/>
        <dsp:cNvSpPr/>
      </dsp:nvSpPr>
      <dsp:spPr>
        <a:xfrm rot="16200000">
          <a:off x="682743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89050">
            <a:lnSpc>
              <a:spcPct val="90000"/>
            </a:lnSpc>
            <a:spcBef>
              <a:spcPct val="0"/>
            </a:spcBef>
            <a:spcAft>
              <a:spcPct val="35000"/>
            </a:spcAft>
            <a:buNone/>
          </a:pPr>
          <a:r>
            <a:rPr lang="it-IT" sz="2900" kern="1200" dirty="0"/>
            <a:t>Depressione maggiore</a:t>
          </a:r>
        </a:p>
      </dsp:txBody>
      <dsp:txXfrm>
        <a:off x="6827430" y="2760626"/>
        <a:ext cx="4160520" cy="585168"/>
      </dsp:txXfrm>
    </dsp:sp>
    <dsp:sp modelId="{C05648C3-48D9-4978-9C8F-BB4436ADDA6E}">
      <dsp:nvSpPr>
        <dsp:cNvPr id="0" name=""/>
        <dsp:cNvSpPr/>
      </dsp:nvSpPr>
      <dsp:spPr>
        <a:xfrm>
          <a:off x="9102747" y="911999"/>
          <a:ext cx="2914758" cy="4160520"/>
        </a:xfrm>
        <a:prstGeom prst="rect">
          <a:avLst/>
        </a:prstGeom>
        <a:solidFill>
          <a:schemeClr val="bg1">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516086" rIns="156464" bIns="156464" numCol="1" spcCol="1270" anchor="t" anchorCtr="0">
          <a:noAutofit/>
        </a:bodyPr>
        <a:lstStyle/>
        <a:p>
          <a:pPr marL="228600" lvl="1" indent="-228600" algn="l" defTabSz="977900">
            <a:lnSpc>
              <a:spcPct val="90000"/>
            </a:lnSpc>
            <a:spcBef>
              <a:spcPct val="0"/>
            </a:spcBef>
            <a:spcAft>
              <a:spcPct val="15000"/>
            </a:spcAft>
            <a:buChar char="•"/>
          </a:pPr>
          <a:r>
            <a:rPr lang="it-IT" sz="2200" kern="1200" dirty="0">
              <a:solidFill>
                <a:schemeClr val="tx1"/>
              </a:solidFill>
            </a:rPr>
            <a:t>Ripetuti Episodi Depressivi di intensità grave, con sintomi psicotici (deliri  di colpa e autosvalutazione, allucinazioni) e con i sintomi  psicotici congrui o incongrui all’umore.</a:t>
          </a:r>
        </a:p>
      </dsp:txBody>
      <dsp:txXfrm>
        <a:off x="9102747" y="911999"/>
        <a:ext cx="2914758" cy="4160520"/>
      </dsp:txXfrm>
    </dsp:sp>
    <dsp:sp modelId="{196C7699-F050-4B14-9878-466BA044435E}">
      <dsp:nvSpPr>
        <dsp:cNvPr id="0" name=""/>
        <dsp:cNvSpPr/>
      </dsp:nvSpPr>
      <dsp:spPr>
        <a:xfrm>
          <a:off x="8615106" y="200529"/>
          <a:ext cx="1170336" cy="1170336"/>
        </a:xfrm>
        <a:prstGeom prst="rect">
          <a:avLst/>
        </a:prstGeom>
        <a:solidFill>
          <a:schemeClr val="tx1">
            <a:alpha val="50000"/>
          </a:schemeClr>
        </a:solidFill>
        <a:ln>
          <a:noFill/>
        </a:ln>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16C8E3-9A40-47C7-9765-95A8C90AAA06}" type="datetimeFigureOut">
              <a:rPr lang="it-IT" smtClean="0"/>
              <a:t>31/03/2022</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4FE9C5-F149-4767-A899-C2A9EC7F1627}" type="slidenum">
              <a:rPr lang="it-IT" smtClean="0"/>
              <a:t>‹N›</a:t>
            </a:fld>
            <a:endParaRPr lang="it-IT"/>
          </a:p>
        </p:txBody>
      </p:sp>
    </p:spTree>
    <p:extLst>
      <p:ext uri="{BB962C8B-B14F-4D97-AF65-F5344CB8AC3E}">
        <p14:creationId xmlns:p14="http://schemas.microsoft.com/office/powerpoint/2010/main" val="3190083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E4FE9C5-F149-4767-A899-C2A9EC7F1627}" type="slidenum">
              <a:rPr lang="it-IT" smtClean="0"/>
              <a:t>1</a:t>
            </a:fld>
            <a:endParaRPr lang="it-IT"/>
          </a:p>
        </p:txBody>
      </p:sp>
    </p:spTree>
    <p:extLst>
      <p:ext uri="{BB962C8B-B14F-4D97-AF65-F5344CB8AC3E}">
        <p14:creationId xmlns:p14="http://schemas.microsoft.com/office/powerpoint/2010/main" val="3698861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7E4FE9C5-F149-4767-A899-C2A9EC7F1627}" type="slidenum">
              <a:rPr lang="it-IT" smtClean="0"/>
              <a:t>41</a:t>
            </a:fld>
            <a:endParaRPr lang="it-IT"/>
          </a:p>
        </p:txBody>
      </p:sp>
    </p:spTree>
    <p:extLst>
      <p:ext uri="{BB962C8B-B14F-4D97-AF65-F5344CB8AC3E}">
        <p14:creationId xmlns:p14="http://schemas.microsoft.com/office/powerpoint/2010/main" val="3691827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BA70094D-78B5-4DF9-8775-D3EE4969E73E}" type="datetimeFigureOut">
              <a:rPr lang="it-IT" smtClean="0"/>
              <a:t>31/03/2022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3460545-434C-4241-8B5F-EE37A2DEF6E0}" type="slidenum">
              <a:rPr lang="it-IT" smtClean="0"/>
              <a:t>‹N›</a:t>
            </a:fld>
            <a:endParaRPr lang="it-IT"/>
          </a:p>
        </p:txBody>
      </p:sp>
    </p:spTree>
    <p:extLst>
      <p:ext uri="{BB962C8B-B14F-4D97-AF65-F5344CB8AC3E}">
        <p14:creationId xmlns:p14="http://schemas.microsoft.com/office/powerpoint/2010/main" val="998793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A70094D-78B5-4DF9-8775-D3EE4969E73E}" type="datetimeFigureOut">
              <a:rPr lang="it-IT" smtClean="0"/>
              <a:t>31/03/2022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3460545-434C-4241-8B5F-EE37A2DEF6E0}" type="slidenum">
              <a:rPr lang="it-IT" smtClean="0"/>
              <a:t>‹N›</a:t>
            </a:fld>
            <a:endParaRPr lang="it-IT"/>
          </a:p>
        </p:txBody>
      </p:sp>
    </p:spTree>
    <p:extLst>
      <p:ext uri="{BB962C8B-B14F-4D97-AF65-F5344CB8AC3E}">
        <p14:creationId xmlns:p14="http://schemas.microsoft.com/office/powerpoint/2010/main" val="478064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A70094D-78B5-4DF9-8775-D3EE4969E73E}" type="datetimeFigureOut">
              <a:rPr lang="it-IT" smtClean="0"/>
              <a:t>31/03/2022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3460545-434C-4241-8B5F-EE37A2DEF6E0}" type="slidenum">
              <a:rPr lang="it-IT" smtClean="0"/>
              <a:t>‹N›</a:t>
            </a:fld>
            <a:endParaRPr lang="it-IT"/>
          </a:p>
        </p:txBody>
      </p:sp>
    </p:spTree>
    <p:extLst>
      <p:ext uri="{BB962C8B-B14F-4D97-AF65-F5344CB8AC3E}">
        <p14:creationId xmlns:p14="http://schemas.microsoft.com/office/powerpoint/2010/main" val="1387019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A70094D-78B5-4DF9-8775-D3EE4969E73E}" type="datetimeFigureOut">
              <a:rPr lang="it-IT" smtClean="0"/>
              <a:t>31/03/2022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3460545-434C-4241-8B5F-EE37A2DEF6E0}" type="slidenum">
              <a:rPr lang="it-IT" smtClean="0"/>
              <a:t>‹N›</a:t>
            </a:fld>
            <a:endParaRPr lang="it-IT"/>
          </a:p>
        </p:txBody>
      </p:sp>
    </p:spTree>
    <p:extLst>
      <p:ext uri="{BB962C8B-B14F-4D97-AF65-F5344CB8AC3E}">
        <p14:creationId xmlns:p14="http://schemas.microsoft.com/office/powerpoint/2010/main" val="2526427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BA70094D-78B5-4DF9-8775-D3EE4969E73E}" type="datetimeFigureOut">
              <a:rPr lang="it-IT" smtClean="0"/>
              <a:t>31/03/2022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3460545-434C-4241-8B5F-EE37A2DEF6E0}" type="slidenum">
              <a:rPr lang="it-IT" smtClean="0"/>
              <a:t>‹N›</a:t>
            </a:fld>
            <a:endParaRPr lang="it-IT"/>
          </a:p>
        </p:txBody>
      </p:sp>
    </p:spTree>
    <p:extLst>
      <p:ext uri="{BB962C8B-B14F-4D97-AF65-F5344CB8AC3E}">
        <p14:creationId xmlns:p14="http://schemas.microsoft.com/office/powerpoint/2010/main" val="23998781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BA70094D-78B5-4DF9-8775-D3EE4969E73E}" type="datetimeFigureOut">
              <a:rPr lang="it-IT" smtClean="0"/>
              <a:t>31/03/2022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3460545-434C-4241-8B5F-EE37A2DEF6E0}" type="slidenum">
              <a:rPr lang="it-IT" smtClean="0"/>
              <a:t>‹N›</a:t>
            </a:fld>
            <a:endParaRPr lang="it-IT"/>
          </a:p>
        </p:txBody>
      </p:sp>
    </p:spTree>
    <p:extLst>
      <p:ext uri="{BB962C8B-B14F-4D97-AF65-F5344CB8AC3E}">
        <p14:creationId xmlns:p14="http://schemas.microsoft.com/office/powerpoint/2010/main" val="263392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BA70094D-78B5-4DF9-8775-D3EE4969E73E}" type="datetimeFigureOut">
              <a:rPr lang="it-IT" smtClean="0"/>
              <a:t>31/03/2022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D3460545-434C-4241-8B5F-EE37A2DEF6E0}" type="slidenum">
              <a:rPr lang="it-IT" smtClean="0"/>
              <a:t>‹N›</a:t>
            </a:fld>
            <a:endParaRPr lang="it-IT"/>
          </a:p>
        </p:txBody>
      </p:sp>
    </p:spTree>
    <p:extLst>
      <p:ext uri="{BB962C8B-B14F-4D97-AF65-F5344CB8AC3E}">
        <p14:creationId xmlns:p14="http://schemas.microsoft.com/office/powerpoint/2010/main" val="4203173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BA70094D-78B5-4DF9-8775-D3EE4969E73E}" type="datetimeFigureOut">
              <a:rPr lang="it-IT" smtClean="0"/>
              <a:t>31/03/2022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D3460545-434C-4241-8B5F-EE37A2DEF6E0}" type="slidenum">
              <a:rPr lang="it-IT" smtClean="0"/>
              <a:t>‹N›</a:t>
            </a:fld>
            <a:endParaRPr lang="it-IT"/>
          </a:p>
        </p:txBody>
      </p:sp>
    </p:spTree>
    <p:extLst>
      <p:ext uri="{BB962C8B-B14F-4D97-AF65-F5344CB8AC3E}">
        <p14:creationId xmlns:p14="http://schemas.microsoft.com/office/powerpoint/2010/main" val="656489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A70094D-78B5-4DF9-8775-D3EE4969E73E}" type="datetimeFigureOut">
              <a:rPr lang="it-IT" smtClean="0"/>
              <a:t>31/03/2022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D3460545-434C-4241-8B5F-EE37A2DEF6E0}" type="slidenum">
              <a:rPr lang="it-IT" smtClean="0"/>
              <a:t>‹N›</a:t>
            </a:fld>
            <a:endParaRPr lang="it-IT"/>
          </a:p>
        </p:txBody>
      </p:sp>
    </p:spTree>
    <p:extLst>
      <p:ext uri="{BB962C8B-B14F-4D97-AF65-F5344CB8AC3E}">
        <p14:creationId xmlns:p14="http://schemas.microsoft.com/office/powerpoint/2010/main" val="2257516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BA70094D-78B5-4DF9-8775-D3EE4969E73E}" type="datetimeFigureOut">
              <a:rPr lang="it-IT" smtClean="0"/>
              <a:t>31/03/2022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3460545-434C-4241-8B5F-EE37A2DEF6E0}" type="slidenum">
              <a:rPr lang="it-IT" smtClean="0"/>
              <a:t>‹N›</a:t>
            </a:fld>
            <a:endParaRPr lang="it-IT"/>
          </a:p>
        </p:txBody>
      </p:sp>
    </p:spTree>
    <p:extLst>
      <p:ext uri="{BB962C8B-B14F-4D97-AF65-F5344CB8AC3E}">
        <p14:creationId xmlns:p14="http://schemas.microsoft.com/office/powerpoint/2010/main" val="50638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BA70094D-78B5-4DF9-8775-D3EE4969E73E}" type="datetimeFigureOut">
              <a:rPr lang="it-IT" smtClean="0"/>
              <a:t>31/03/2022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3460545-434C-4241-8B5F-EE37A2DEF6E0}" type="slidenum">
              <a:rPr lang="it-IT" smtClean="0"/>
              <a:t>‹N›</a:t>
            </a:fld>
            <a:endParaRPr lang="it-IT"/>
          </a:p>
        </p:txBody>
      </p:sp>
    </p:spTree>
    <p:extLst>
      <p:ext uri="{BB962C8B-B14F-4D97-AF65-F5344CB8AC3E}">
        <p14:creationId xmlns:p14="http://schemas.microsoft.com/office/powerpoint/2010/main" val="2959769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70094D-78B5-4DF9-8775-D3EE4969E73E}" type="datetimeFigureOut">
              <a:rPr lang="it-IT" smtClean="0"/>
              <a:t>31/03/2022</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460545-434C-4241-8B5F-EE37A2DEF6E0}" type="slidenum">
              <a:rPr lang="it-IT" smtClean="0"/>
              <a:t>‹N›</a:t>
            </a:fld>
            <a:endParaRPr lang="it-IT"/>
          </a:p>
        </p:txBody>
      </p:sp>
    </p:spTree>
    <p:extLst>
      <p:ext uri="{BB962C8B-B14F-4D97-AF65-F5344CB8AC3E}">
        <p14:creationId xmlns:p14="http://schemas.microsoft.com/office/powerpoint/2010/main" val="392519840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6.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6.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msdmanuals.com/it/professionale/disturbi-psichiatrici/sintomi-somatici-e-disturbi-correlati/disturbo-fittizio-imposto-su-se-stesso" TargetMode="External"/><Relationship Id="rId2" Type="http://schemas.openxmlformats.org/officeDocument/2006/relationships/hyperlink" Target="https://www.msdmanuals.com/it/professionale/disturbi-psichiatrici/sintomi-somatici-e-disturbi-correlati/disturbo-di-conversione" TargetMode="External"/><Relationship Id="rId1" Type="http://schemas.openxmlformats.org/officeDocument/2006/relationships/slideLayout" Target="../slideLayouts/slideLayout2.xml"/><Relationship Id="rId6" Type="http://schemas.openxmlformats.org/officeDocument/2006/relationships/hyperlink" Target="https://www.msdmanuals.com/it/professionale/disturbi-psichiatrici/sintomi-somatici-e-disturbi-correlati/disturbo-da-sintomi-somatici" TargetMode="External"/><Relationship Id="rId5" Type="http://schemas.openxmlformats.org/officeDocument/2006/relationships/hyperlink" Target="https://www.msdmanuals.com/it/professionale/disturbi-psichiatrici/sintomi-somatici-e-disturbi-correlati/fattori-psicologici-che-influenzano-altre-condizioni-mediche" TargetMode="External"/><Relationship Id="rId4" Type="http://schemas.openxmlformats.org/officeDocument/2006/relationships/hyperlink" Target="https://www.msdmanuals.com/it/professionale/disturbi-psichiatrici/sintomi-somatici-e-disturbi-correlati/disturbo-da-ansia-di-malattia"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www.msdmanuals.com/it/professionale/disturbi-psichiatrici/disturbi-dell-alimentazione/bulimia-nervosa" TargetMode="External"/><Relationship Id="rId2" Type="http://schemas.openxmlformats.org/officeDocument/2006/relationships/hyperlink" Target="https://www.msdmanuals.com/it/professionale/disturbi-psichiatrici/disturbi-dell-alimentazione/anoressia-nervosa"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msdmanuals.com/it/professionale/disturbi-psichiatrici/disturbi-dell-alimentazione/disturbo-da-alimentazione-incontrollata" TargetMode="External"/><Relationship Id="rId2" Type="http://schemas.openxmlformats.org/officeDocument/2006/relationships/hyperlink" Target="https://www.msdmanuals.com/it/professionale/disturbi-psichiatrici/disturbi-dell-alimentazione/disturbo-evitante-restrittivo-dell-assunzione-di-cibo" TargetMode="External"/><Relationship Id="rId1" Type="http://schemas.openxmlformats.org/officeDocument/2006/relationships/slideLayout" Target="../slideLayouts/slideLayout2.xml"/><Relationship Id="rId5" Type="http://schemas.openxmlformats.org/officeDocument/2006/relationships/hyperlink" Target="https://www.msdmanuals.com/it/professionale/disturbi-psichiatrici/disturbi-dell-alimentazione/disturbo-di-ruminazione" TargetMode="External"/><Relationship Id="rId4" Type="http://schemas.openxmlformats.org/officeDocument/2006/relationships/hyperlink" Target="https://www.msdmanuals.com/it/professionale/disturbi-psichiatrici/disturbi-dell-alimentazione/pica"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emporium.treccani.it/it"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hyperlink" Target="https://emporium.treccani.it/i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1">
                <a:lumMod val="50000"/>
                <a:lumOff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7" name="Titolo 26"/>
          <p:cNvSpPr>
            <a:spLocks noGrp="1"/>
          </p:cNvSpPr>
          <p:nvPr>
            <p:ph type="title"/>
          </p:nvPr>
        </p:nvSpPr>
        <p:spPr>
          <a:xfrm>
            <a:off x="0" y="2326244"/>
            <a:ext cx="12192000" cy="2696356"/>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fontScale="90000"/>
          </a:bodyPr>
          <a:lstStyle/>
          <a:p>
            <a:pPr algn="ctr"/>
            <a:r>
              <a:rPr lang="it-IT" sz="10700" dirty="0">
                <a:effectLst>
                  <a:innerShdw blurRad="63500" dist="50800" dir="13500000">
                    <a:prstClr val="black">
                      <a:alpha val="50000"/>
                    </a:prstClr>
                  </a:innerShdw>
                </a:effectLst>
              </a:rPr>
              <a:t>Lettura del sintomo</a:t>
            </a:r>
            <a:br>
              <a:rPr lang="it-IT" sz="10700" dirty="0">
                <a:effectLst>
                  <a:innerShdw blurRad="63500" dist="50800" dir="13500000">
                    <a:prstClr val="black">
                      <a:alpha val="50000"/>
                    </a:prstClr>
                  </a:innerShdw>
                </a:effectLst>
              </a:rPr>
            </a:br>
            <a:r>
              <a:rPr lang="it-IT" sz="10700" dirty="0">
                <a:effectLst>
                  <a:innerShdw blurRad="63500" dist="50800" dir="13500000">
                    <a:prstClr val="black">
                      <a:alpha val="50000"/>
                    </a:prstClr>
                  </a:innerShdw>
                </a:effectLst>
              </a:rPr>
              <a:t>e diagnosi precoce in psichiatria:</a:t>
            </a:r>
            <a:br>
              <a:rPr lang="it-IT" sz="8000" dirty="0"/>
            </a:br>
            <a:r>
              <a:rPr lang="it-IT" sz="8000" dirty="0"/>
              <a:t>                             </a:t>
            </a:r>
          </a:p>
        </p:txBody>
      </p:sp>
      <p:sp>
        <p:nvSpPr>
          <p:cNvPr id="28" name="Segnaposto testo 27"/>
          <p:cNvSpPr>
            <a:spLocks noGrp="1"/>
          </p:cNvSpPr>
          <p:nvPr>
            <p:ph type="body" idx="1"/>
          </p:nvPr>
        </p:nvSpPr>
        <p:spPr>
          <a:xfrm>
            <a:off x="1102360" y="5022600"/>
            <a:ext cx="10515600" cy="1500187"/>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ctr"/>
            <a:r>
              <a:rPr lang="it-IT" sz="6600" dirty="0">
                <a:latin typeface="Arial Black" panose="020B0A04020102020204" pitchFamily="34" charset="0"/>
              </a:rPr>
              <a:t>a</a:t>
            </a:r>
            <a:r>
              <a:rPr lang="it-IT" sz="6600">
                <a:latin typeface="Arial Black" panose="020B0A04020102020204" pitchFamily="34" charset="0"/>
              </a:rPr>
              <a:t>ppunti e … spunti</a:t>
            </a:r>
            <a:endParaRPr lang="it-IT" sz="6600" dirty="0">
              <a:latin typeface="Arial Black" panose="020B0A04020102020204" pitchFamily="34" charset="0"/>
            </a:endParaRPr>
          </a:p>
        </p:txBody>
      </p:sp>
    </p:spTree>
    <p:extLst>
      <p:ext uri="{BB962C8B-B14F-4D97-AF65-F5344CB8AC3E}">
        <p14:creationId xmlns:p14="http://schemas.microsoft.com/office/powerpoint/2010/main" val="140045144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in psicopatologia: </a:t>
            </a:r>
            <a:br>
              <a:rPr lang="it-IT" sz="6600" dirty="0"/>
            </a:br>
            <a:endParaRPr lang="it-IT" sz="1200" dirty="0"/>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77500" lnSpcReduction="20000"/>
          </a:bodyPr>
          <a:lstStyle/>
          <a:p>
            <a:pPr marL="0" indent="0" algn="ctr">
              <a:buNone/>
            </a:pPr>
            <a:r>
              <a:rPr lang="it-IT" b="1" dirty="0">
                <a:latin typeface="Arial Black" panose="020B0A04020102020204" pitchFamily="34" charset="0"/>
              </a:rPr>
              <a:t>riassumendo </a:t>
            </a:r>
          </a:p>
          <a:p>
            <a:pPr algn="just"/>
            <a:r>
              <a:rPr lang="it-IT" sz="3200" b="1" dirty="0"/>
              <a:t>Modello Medico o </a:t>
            </a:r>
            <a:r>
              <a:rPr lang="it-IT" sz="3200" b="1" dirty="0" err="1"/>
              <a:t>Bio</a:t>
            </a:r>
            <a:r>
              <a:rPr lang="it-IT" sz="3200" b="1" dirty="0"/>
              <a:t>-Medico: la malattia mentale è un’anormalità biologica (genetica, biochimica, anatomica, etc.)</a:t>
            </a:r>
            <a:endParaRPr lang="it-IT" sz="2400" b="1" dirty="0"/>
          </a:p>
          <a:p>
            <a:pPr algn="just"/>
            <a:r>
              <a:rPr lang="it-IT" sz="3200" b="1" dirty="0"/>
              <a:t>Modello Psicologico</a:t>
            </a:r>
            <a:r>
              <a:rPr lang="it-IT" sz="3200" dirty="0"/>
              <a:t>:</a:t>
            </a:r>
            <a:r>
              <a:rPr lang="it-IT" sz="3200" b="1" dirty="0"/>
              <a:t> la malattia mentale è una deviazione istintuale (squilibrio delle pulsioni istintuali o tra strutture mentali, della funzione sintetica dell’Io col resto dell’Io; psicodinamica di nevrosi e psicosi intese come modalità per affrontare il dolore e la sofferenza psichica, etc.)</a:t>
            </a:r>
            <a:endParaRPr lang="it-IT" sz="3800" dirty="0"/>
          </a:p>
          <a:p>
            <a:pPr algn="just"/>
            <a:r>
              <a:rPr lang="it-IT" sz="3200" b="1" dirty="0"/>
              <a:t>Modello </a:t>
            </a:r>
            <a:r>
              <a:rPr lang="it-IT" sz="3200" b="1" dirty="0" err="1"/>
              <a:t>PsicoSociale</a:t>
            </a:r>
            <a:r>
              <a:rPr lang="it-IT" sz="3200" b="1" dirty="0"/>
              <a:t> o Comportamentale e Sociale: la malattia mentale si riferisce alle condizioni e caratteristiche della società che in sintesi la generano (movimento dell’Antipsichiatria per cui la malattia mentale è un «mito», i sintomi sono soggettivi e dipendenti da norme sociali o morali, etc.)</a:t>
            </a:r>
          </a:p>
          <a:p>
            <a:pPr marL="0" indent="0" algn="just">
              <a:buNone/>
            </a:pPr>
            <a:r>
              <a:rPr lang="it-IT" sz="3200" b="1" dirty="0"/>
              <a:t>Un Modello teorico è perciò importante per giungere ad una Diagnosi, ma diventa riduzionistico se usato escludendo o trascurando tutti i dati e le circostanze che non vi si iscrivono. Citando Popper: &lt;le osservazioni cliniche, come tutte le osservazioni, sono interpretazioni alla luce di teorie ed è per questo che sembrano sostenere le teorie alla cui luce vengono intese&gt;. Insomma il Pz e i suoi bisogni sono sempre il punto da cui partire anche se i suoi aspetti personologici o della sua storia non si inquadrano in una voce diagnostica unica. La malattia (non solo psichiatrica) è essa stessa multidimensionale!</a:t>
            </a:r>
          </a:p>
        </p:txBody>
      </p:sp>
    </p:spTree>
    <p:extLst>
      <p:ext uri="{BB962C8B-B14F-4D97-AF65-F5344CB8AC3E}">
        <p14:creationId xmlns:p14="http://schemas.microsoft.com/office/powerpoint/2010/main" val="31726549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a:t>
            </a:r>
            <a:r>
              <a:rPr lang="it-IT" sz="4000" dirty="0"/>
              <a:t>DSM-5:</a:t>
            </a:r>
            <a:r>
              <a:rPr lang="it-IT" sz="6600" dirty="0"/>
              <a:t> </a:t>
            </a:r>
            <a:br>
              <a:rPr lang="it-IT" sz="6600" dirty="0"/>
            </a:br>
            <a:r>
              <a:rPr lang="it-IT" sz="1200" dirty="0"/>
              <a:t>[liberamente tratto da DSM-5, APA, Raffaello Cortina Editore]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77500" lnSpcReduction="20000"/>
          </a:bodyPr>
          <a:lstStyle/>
          <a:p>
            <a:pPr algn="just"/>
            <a:r>
              <a:rPr lang="it-IT" sz="3200" b="1" dirty="0"/>
              <a:t>La prima pubblicazione dell’antenato del DSM da parte dell’American </a:t>
            </a:r>
            <a:r>
              <a:rPr lang="it-IT" sz="3200" b="1" dirty="0" err="1"/>
              <a:t>Psychiatric</a:t>
            </a:r>
            <a:r>
              <a:rPr lang="it-IT" sz="3200" b="1" dirty="0"/>
              <a:t> </a:t>
            </a:r>
            <a:r>
              <a:rPr lang="it-IT" sz="3200" b="1" dirty="0" err="1"/>
              <a:t>Association</a:t>
            </a:r>
            <a:r>
              <a:rPr lang="it-IT" sz="3200" b="1" dirty="0"/>
              <a:t> è del 1844. Dopo la II guerra mondiale è divenuto DSM, Manuale Diagnostico e Statistico dei Disturbi Mentali, un sistema di classificazione diagnostica per i vari operatori della salute mentale e nel 2013 (2014 in Italia) è uscita la V edizione. </a:t>
            </a:r>
          </a:p>
          <a:p>
            <a:pPr algn="just"/>
            <a:r>
              <a:rPr lang="it-IT" sz="3200" b="1" dirty="0"/>
              <a:t>Nel DSM-5 sono riportati in parallelo, dove è stato possibile, i codici equivalenti dell’International </a:t>
            </a:r>
            <a:r>
              <a:rPr lang="it-IT" sz="3200" b="1" dirty="0" err="1"/>
              <a:t>Classification</a:t>
            </a:r>
            <a:r>
              <a:rPr lang="it-IT" sz="3200" b="1" dirty="0"/>
              <a:t> of </a:t>
            </a:r>
            <a:r>
              <a:rPr lang="it-IT" sz="3200" b="1" dirty="0" err="1"/>
              <a:t>Diseases</a:t>
            </a:r>
            <a:r>
              <a:rPr lang="it-IT" sz="3200" b="1" dirty="0"/>
              <a:t> (non solo dei disturbi mentali), ICD-9 e ICD-10 (in previsione dell’ICD-11). L’obiettivo è quello di armonizzare i due sistemi, favorire un linguaggio comune tra professionisti e l’uso in statistica.</a:t>
            </a:r>
          </a:p>
          <a:p>
            <a:pPr algn="just"/>
            <a:r>
              <a:rPr lang="it-IT" sz="3200" b="1" dirty="0"/>
              <a:t>Rispetto al precedente DSM-IV-TR che usava un sistema di classificazione categoriale (in cui la diagnosi è basata su criteri definiti che possono essere soddisfatti o meno), il DSM-5 ne adotta uno dimensionale (definizione dei disturbi sulla base di dimensioni psicopatologiche lungo un continuum di gravità e intensità) per permettere una descrizione più accurata delle manifestazioni dei Pz e accrescere la validità diagnostica. </a:t>
            </a:r>
          </a:p>
          <a:p>
            <a:pPr algn="just"/>
            <a:r>
              <a:rPr lang="it-IT" sz="3200" b="1" dirty="0"/>
              <a:t>Nel DSM-5 è stata eliminata la </a:t>
            </a:r>
            <a:r>
              <a:rPr lang="it-IT" sz="3200" b="1" dirty="0" err="1"/>
              <a:t>multiassialità</a:t>
            </a:r>
            <a:r>
              <a:rPr lang="it-IT" sz="3200" b="1" dirty="0"/>
              <a:t> (Assi I,II diagnostici psichiatrici + il ritardo mentale; III medici non psichiatrici; IV psicosociali; V VGF e disabilità) nonostante rispecchiasse molto di più un modello </a:t>
            </a:r>
            <a:r>
              <a:rPr lang="it-IT" sz="3200" b="1" dirty="0" err="1"/>
              <a:t>bio</a:t>
            </a:r>
            <a:r>
              <a:rPr lang="it-IT" sz="3200" b="1" dirty="0"/>
              <a:t>-</a:t>
            </a:r>
            <a:r>
              <a:rPr lang="it-IT" sz="3200" b="1" dirty="0" err="1"/>
              <a:t>psico</a:t>
            </a:r>
            <a:r>
              <a:rPr lang="it-IT" sz="3200" b="1" dirty="0"/>
              <a:t>-sociale integrato. </a:t>
            </a:r>
          </a:p>
          <a:p>
            <a:pPr algn="just"/>
            <a:r>
              <a:rPr lang="it-IT" sz="3200" b="1" dirty="0"/>
              <a:t>Il DSM-5 si propone sempre come nosografico e </a:t>
            </a:r>
            <a:r>
              <a:rPr lang="it-IT" sz="3200" b="1" dirty="0" err="1"/>
              <a:t>ateoretico</a:t>
            </a:r>
            <a:r>
              <a:rPr lang="it-IT" sz="3200" b="1" dirty="0"/>
              <a:t> (il che impedisce una interpretazione dei sintomi e segni). Non propone trattamenti terapeutici.</a:t>
            </a:r>
          </a:p>
        </p:txBody>
      </p:sp>
    </p:spTree>
    <p:extLst>
      <p:ext uri="{BB962C8B-B14F-4D97-AF65-F5344CB8AC3E}">
        <p14:creationId xmlns:p14="http://schemas.microsoft.com/office/powerpoint/2010/main" val="719683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4003300746"/>
              </p:ext>
            </p:extLst>
          </p:nvPr>
        </p:nvGraphicFramePr>
        <p:xfrm>
          <a:off x="0" y="1524000"/>
          <a:ext cx="12192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olo 1"/>
          <p:cNvSpPr>
            <a:spLocks noGrp="1"/>
          </p:cNvSpPr>
          <p:nvPr>
            <p:ph type="title"/>
          </p:nvPr>
        </p:nvSpPr>
        <p:spPr>
          <a:xfrm>
            <a:off x="0" y="1"/>
            <a:ext cx="12192000" cy="1267325"/>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a:t>
            </a:r>
            <a:r>
              <a:rPr lang="it-IT" sz="4000" dirty="0"/>
              <a:t>DSM-5:</a:t>
            </a:r>
          </a:p>
        </p:txBody>
      </p:sp>
    </p:spTree>
    <p:extLst>
      <p:ext uri="{BB962C8B-B14F-4D97-AF65-F5344CB8AC3E}">
        <p14:creationId xmlns:p14="http://schemas.microsoft.com/office/powerpoint/2010/main" val="9358910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a:t>
            </a:r>
            <a:r>
              <a:rPr lang="it-IT" sz="4000" dirty="0"/>
              <a:t>ICD-10:</a:t>
            </a:r>
            <a:r>
              <a:rPr lang="it-IT" sz="6600" dirty="0"/>
              <a:t> </a:t>
            </a:r>
            <a:br>
              <a:rPr lang="it-IT" sz="6600" dirty="0"/>
            </a:br>
            <a:r>
              <a:rPr lang="it-IT" sz="1200" dirty="0"/>
              <a:t>[liberamente tratto da ICD-10, OMS, </a:t>
            </a:r>
            <a:r>
              <a:rPr lang="it-IT" sz="1200" dirty="0" err="1"/>
              <a:t>Masson</a:t>
            </a:r>
            <a:r>
              <a:rPr lang="it-IT" sz="1200" dirty="0"/>
              <a:t> Editore]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77500" lnSpcReduction="20000"/>
          </a:bodyPr>
          <a:lstStyle/>
          <a:p>
            <a:pPr algn="just"/>
            <a:r>
              <a:rPr lang="it-IT" sz="3200" b="1" dirty="0"/>
              <a:t>L’International </a:t>
            </a:r>
            <a:r>
              <a:rPr lang="it-IT" sz="3200" b="1" dirty="0" err="1"/>
              <a:t>Classification</a:t>
            </a:r>
            <a:r>
              <a:rPr lang="it-IT" sz="3200" b="1" dirty="0"/>
              <a:t> of </a:t>
            </a:r>
            <a:r>
              <a:rPr lang="it-IT" sz="3200" b="1" dirty="0" err="1"/>
              <a:t>Diseases</a:t>
            </a:r>
            <a:r>
              <a:rPr lang="it-IT" sz="3200" b="1" dirty="0"/>
              <a:t> (International Statistical </a:t>
            </a:r>
            <a:r>
              <a:rPr lang="it-IT" sz="3200" b="1" dirty="0" err="1"/>
              <a:t>Classification</a:t>
            </a:r>
            <a:r>
              <a:rPr lang="it-IT" sz="3200" b="1" dirty="0"/>
              <a:t> of </a:t>
            </a:r>
            <a:r>
              <a:rPr lang="it-IT" sz="3200" b="1" dirty="0" err="1"/>
              <a:t>Diseases</a:t>
            </a:r>
            <a:r>
              <a:rPr lang="it-IT" sz="3200" b="1" dirty="0"/>
              <a:t>, </a:t>
            </a:r>
            <a:r>
              <a:rPr lang="it-IT" sz="3200" b="1" dirty="0" err="1"/>
              <a:t>Injuries</a:t>
            </a:r>
            <a:r>
              <a:rPr lang="it-IT" sz="3200" b="1" dirty="0"/>
              <a:t> and </a:t>
            </a:r>
            <a:r>
              <a:rPr lang="it-IT" sz="3200" b="1" dirty="0" err="1"/>
              <a:t>Causes</a:t>
            </a:r>
            <a:r>
              <a:rPr lang="it-IT" sz="3200" b="1" dirty="0"/>
              <a:t> of Death),  ICD,  è la classificazione internazionale delle malattie dell’OMS. E’ uno standard di classificazione statistico ed epidemiologico. L’attuale edizione è la 10 (in uso dal 1993) in continuo aggiornamento dal 1996.  Anche per l’ICD vi è un antenato che risale al 1893: lista cause di morte dell’Istituto Statistico Internazionale cui si aggiungeranno dopo la II guerra mondiale le cause di morbosità. La nuova versione ICD-11 è stata presentata nel 2018 ed entrerà in uso nel 2022 (formato elettronico). Conterrà un capitolo sulla medicina tradizionale, sulla salute sessuale etc. Usa codici alfanumerici (in precedenza erano numerici).</a:t>
            </a:r>
          </a:p>
          <a:p>
            <a:pPr algn="just"/>
            <a:r>
              <a:rPr lang="it-IT" sz="3200" b="1" dirty="0"/>
              <a:t>L’ICD-10 comprende due diversi manuali: uno con criteri diagnostici più clinici e descrizioni più ampie (“</a:t>
            </a:r>
            <a:r>
              <a:rPr lang="it-IT" sz="3200" b="1" dirty="0" err="1"/>
              <a:t>Clinical</a:t>
            </a:r>
            <a:r>
              <a:rPr lang="it-IT" sz="3200" b="1" dirty="0"/>
              <a:t> </a:t>
            </a:r>
            <a:r>
              <a:rPr lang="it-IT" sz="3200" b="1" dirty="0" err="1"/>
              <a:t>descriptions</a:t>
            </a:r>
            <a:r>
              <a:rPr lang="it-IT" sz="3200" b="1" dirty="0"/>
              <a:t> and </a:t>
            </a:r>
            <a:r>
              <a:rPr lang="it-IT" sz="3200" b="1" dirty="0" err="1"/>
              <a:t>diagnostic</a:t>
            </a:r>
            <a:r>
              <a:rPr lang="it-IT" sz="3200" b="1" dirty="0"/>
              <a:t> </a:t>
            </a:r>
            <a:r>
              <a:rPr lang="it-IT" sz="3200" b="1" dirty="0" err="1"/>
              <a:t>guidelines</a:t>
            </a:r>
            <a:r>
              <a:rPr lang="it-IT" sz="3200" b="1" dirty="0"/>
              <a:t> CDDG”) e l’altro più rigoroso utilizzabile nell’ambito della ricerca (“</a:t>
            </a:r>
            <a:r>
              <a:rPr lang="it-IT" sz="3200" b="1" dirty="0" err="1"/>
              <a:t>Diagnostic</a:t>
            </a:r>
            <a:r>
              <a:rPr lang="it-IT" sz="3200" b="1" dirty="0"/>
              <a:t> </a:t>
            </a:r>
            <a:r>
              <a:rPr lang="it-IT" sz="3200" b="1" dirty="0" err="1"/>
              <a:t>criteria</a:t>
            </a:r>
            <a:r>
              <a:rPr lang="it-IT" sz="3200" b="1" dirty="0"/>
              <a:t> for </a:t>
            </a:r>
            <a:r>
              <a:rPr lang="it-IT" sz="3200" b="1" dirty="0" err="1"/>
              <a:t>research</a:t>
            </a:r>
            <a:r>
              <a:rPr lang="it-IT" sz="3200" b="1" dirty="0"/>
              <a:t> DCR-10”). </a:t>
            </a:r>
          </a:p>
          <a:p>
            <a:pPr algn="just"/>
            <a:r>
              <a:rPr lang="it-IT" sz="3200" b="1" dirty="0"/>
              <a:t>Il Capitolo V dell’ICD-10, Sindromi e Disturbi Psichici e Comportamentali, include disturbi organici, da sostanze psicoattive, schizofrenie, affettivi, nevrotici, di personalità, ritardi mentali, dello sviluppo, comportamentali. Il Capitolo VI elenca le malattie del sistema nervoso. Presenta elenchi paralleli dei codici equivalenti del precedente ICD-9.</a:t>
            </a:r>
          </a:p>
          <a:p>
            <a:pPr algn="just"/>
            <a:r>
              <a:rPr lang="it-IT" sz="3200" b="1" dirty="0"/>
              <a:t>L’ICD-10 si propone </a:t>
            </a:r>
            <a:r>
              <a:rPr lang="it-IT" sz="3200" b="1" dirty="0" err="1"/>
              <a:t>ateoretico</a:t>
            </a:r>
            <a:r>
              <a:rPr lang="it-IT" sz="3200" b="1" dirty="0"/>
              <a:t> (il che impedisce una interpretazione dei sintomi e segni) e pure non propone trattamenti terapeutici in quanto ciò esula dai suoi obiettivi.</a:t>
            </a:r>
          </a:p>
        </p:txBody>
      </p:sp>
    </p:spTree>
    <p:extLst>
      <p:ext uri="{BB962C8B-B14F-4D97-AF65-F5344CB8AC3E}">
        <p14:creationId xmlns:p14="http://schemas.microsoft.com/office/powerpoint/2010/main" val="399162071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167488951"/>
              </p:ext>
            </p:extLst>
          </p:nvPr>
        </p:nvGraphicFramePr>
        <p:xfrm>
          <a:off x="0" y="1524000"/>
          <a:ext cx="12192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olo 1"/>
          <p:cNvSpPr>
            <a:spLocks noGrp="1"/>
          </p:cNvSpPr>
          <p:nvPr>
            <p:ph type="title"/>
          </p:nvPr>
        </p:nvSpPr>
        <p:spPr>
          <a:xfrm>
            <a:off x="0" y="1"/>
            <a:ext cx="12192000" cy="1267325"/>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a:t>
            </a:r>
            <a:r>
              <a:rPr lang="it-IT" sz="4000" dirty="0"/>
              <a:t>ICD-10:</a:t>
            </a:r>
          </a:p>
        </p:txBody>
      </p:sp>
    </p:spTree>
    <p:extLst>
      <p:ext uri="{BB962C8B-B14F-4D97-AF65-F5344CB8AC3E}">
        <p14:creationId xmlns:p14="http://schemas.microsoft.com/office/powerpoint/2010/main" val="1115598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a:t>
            </a:r>
            <a:r>
              <a:rPr lang="it-IT" sz="4000" dirty="0"/>
              <a:t>ICD-10 E DSM-5</a:t>
            </a:r>
            <a:endParaRPr lang="it-IT" sz="1200" dirty="0"/>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lnSpcReduction="10000"/>
          </a:bodyPr>
          <a:lstStyle/>
          <a:p>
            <a:pPr algn="just"/>
            <a:r>
              <a:rPr lang="it-IT" sz="2000" b="1" dirty="0"/>
              <a:t>I due sistemi di classificazione separano i disturbi dell’età adulta da quelli dell’infanzia (ritardo mentale compreso), come pure quelli su base organica (con origine in alterazioni cerebrali o somatiche) da quelli non organici.</a:t>
            </a:r>
          </a:p>
          <a:p>
            <a:pPr algn="just"/>
            <a:r>
              <a:rPr lang="it-IT" sz="2000" b="1" dirty="0"/>
              <a:t>L’ordine seguito per la presentazione delle categorie diagnostiche riflette i diversi retroterra culturali dei due manuali: culturalmente più europeo e correlato alla tradizione storica della medicina l’ICD-10, descrittivo ed impostato pensando all’arco di vita del singolo paziente il DSM-5. Infine, l’ICD-10,  ponendo in coda i disturbi della neuropsichiatria infantile, conserva memoria dello sviluppo più recente di questa branca della medicina.</a:t>
            </a:r>
          </a:p>
          <a:p>
            <a:pPr algn="just"/>
            <a:r>
              <a:rPr lang="it-IT" sz="2000" b="1" dirty="0"/>
              <a:t>La ripartizione tra i disturbi psicotici e quelli nevrotici: nel primo caso il Pz presenta vistose alterazioni quali-quantitative nel rapporto di realtà, nel secondo caso, se presenti, sono molto sfumate. L’ ICD-10, pur rinunciando alla distinzione tra psicosi e nevrosi (che persisteva nell’ICD-9) conserva entrambi i termini e li usa o come aggettivi o nelle diagnosi di inclusione. Nevrosi è utilizzato per introdurre  un’intera sezione: quella delle Sindromi nevrotiche fobiche, legate a stress e </a:t>
            </a:r>
            <a:r>
              <a:rPr lang="it-IT" sz="2000" b="1" dirty="0" err="1"/>
              <a:t>somatoformi</a:t>
            </a:r>
            <a:r>
              <a:rPr lang="it-IT" sz="2000" b="1" dirty="0"/>
              <a:t>. Per la definizione di psicotico si rifà a quella dell’OMS del 1992: &lt;indica la presenza di allucinazioni, deliri o di un numero limitato di comportamenti chiaramente anormali, come grossolano eccitamento o iperattività, marcato rallentamento psicomotorio, comportamento catatonico&gt;, mentre nega che venga utilizzato in alcun modo con riferimento a meccanismi psicodinamici. &lt;Il coinvolgimento di ipotetici meccanismi di difesa&gt;,  non essendo universalmente accettato, viene accantonato dall’ICD-10, in favore del raggruppamento delle sindromi sulla base delle caratteristiche descrittive  comuni.</a:t>
            </a:r>
          </a:p>
          <a:p>
            <a:pPr algn="just"/>
            <a:r>
              <a:rPr lang="it-IT" sz="2000" b="1" dirty="0"/>
              <a:t>Altra considerazione nota è che i due sistemi non sono sovrapponibili. Vi sono categorie diagnostiche per le quali alla medesima denominazione non corrispondono esattamente le stesse caratteristiche nosografiche e viceversa.</a:t>
            </a:r>
          </a:p>
        </p:txBody>
      </p:sp>
    </p:spTree>
    <p:extLst>
      <p:ext uri="{BB962C8B-B14F-4D97-AF65-F5344CB8AC3E}">
        <p14:creationId xmlns:p14="http://schemas.microsoft.com/office/powerpoint/2010/main" val="415260926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CLASSIFICAZIONE in medicina:</a:t>
            </a:r>
            <a:br>
              <a:rPr lang="it-IT" sz="6600" dirty="0"/>
            </a:br>
            <a:r>
              <a:rPr lang="it-IT" sz="1200" dirty="0"/>
              <a:t>[liberamente tratto da Classificazione e Diagnosi ed ICD-10, </a:t>
            </a:r>
            <a:r>
              <a:rPr lang="it-IT" sz="1200" dirty="0" err="1"/>
              <a:t>G.De</a:t>
            </a:r>
            <a:r>
              <a:rPr lang="it-IT" sz="1200" dirty="0"/>
              <a:t> Girolamo OMS, Ginevra, Epidemiologia e Psichiatria Sociale, 2/2/1993]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a:bodyPr>
          <a:lstStyle/>
          <a:p>
            <a:pPr marL="0" indent="0" algn="just">
              <a:buNone/>
            </a:pPr>
            <a:r>
              <a:rPr lang="it-IT" sz="2400" b="1" dirty="0"/>
              <a:t>In campo medico (</a:t>
            </a:r>
            <a:r>
              <a:rPr lang="it-IT" sz="2400" b="1" dirty="0" err="1"/>
              <a:t>Feinstein</a:t>
            </a:r>
            <a:r>
              <a:rPr lang="it-IT" sz="2400" b="1" dirty="0"/>
              <a:t> 1972) un sistema classificatorio adempie 3 funzioni:</a:t>
            </a:r>
          </a:p>
          <a:p>
            <a:pPr algn="just"/>
            <a:r>
              <a:rPr lang="it-IT" sz="2400" b="1" dirty="0"/>
              <a:t>1 DENOMINAZIONE = viene dato un nome comune a un gruppo di fenomeni e così una CLASSIFICAZIONE  favorisce la comunicazione tra clinici, ricercatori, utenti.</a:t>
            </a:r>
          </a:p>
          <a:p>
            <a:pPr algn="just"/>
            <a:r>
              <a:rPr lang="it-IT" sz="2400" b="1" dirty="0"/>
              <a:t>2 QUALIFICAZIONE = aggiunge al nome (o alla categoria diagnostica) importanti caratteristiche descrittive (sintomi tipici, segni, età di insorgenza, gravità, etc.)</a:t>
            </a:r>
          </a:p>
          <a:p>
            <a:pPr algn="just"/>
            <a:r>
              <a:rPr lang="it-IT" sz="2400" b="1" dirty="0"/>
              <a:t>3 PREDIZIONE =  </a:t>
            </a:r>
            <a:r>
              <a:rPr lang="it-IT" sz="2400" b="1" dirty="0" err="1"/>
              <a:t>probabilisticamente</a:t>
            </a:r>
            <a:r>
              <a:rPr lang="it-IT" sz="2400" b="1" dirty="0"/>
              <a:t> indica decorso ed esito del disturbo e un giudizio </a:t>
            </a:r>
            <a:r>
              <a:rPr lang="it-IT" sz="2400" b="1" dirty="0" err="1"/>
              <a:t>ca</a:t>
            </a:r>
            <a:r>
              <a:rPr lang="it-IT" sz="2400" b="1" dirty="0"/>
              <a:t>. la risposta al trattamento. Rappresenta una validazione dell’ipotesi diagnostica.</a:t>
            </a:r>
          </a:p>
          <a:p>
            <a:pPr marL="0" indent="0" algn="just">
              <a:buNone/>
            </a:pPr>
            <a:r>
              <a:rPr lang="it-IT" sz="2400" b="1" dirty="0"/>
              <a:t>La classificazione medica comprende quindi:</a:t>
            </a:r>
          </a:p>
          <a:p>
            <a:pPr algn="just"/>
            <a:r>
              <a:rPr lang="it-IT" sz="2400" b="1" dirty="0"/>
              <a:t>TASSONOMIA = messa a punto categorie diagnostiche (comprende anche la metateoria: studio del processo che porta a definirle)</a:t>
            </a:r>
          </a:p>
          <a:p>
            <a:pPr algn="just"/>
            <a:r>
              <a:rPr lang="it-IT" sz="2400" b="1" dirty="0"/>
              <a:t>DIAGNOSTICA = fornisce le regole per identificare un disturbo in una determinata persona.</a:t>
            </a:r>
          </a:p>
          <a:p>
            <a:pPr marL="0" indent="0" algn="just">
              <a:buNone/>
            </a:pPr>
            <a:r>
              <a:rPr lang="it-IT" sz="2400" b="1" dirty="0"/>
              <a:t>In medicina si è passati da modelli di classificazione sintomatologica a quelli centrati sull’organo colpito, sulla natura dei fenomeni morbosi, sull’eziologia, sull’identificazione degli agenti causali, etc. </a:t>
            </a:r>
          </a:p>
          <a:p>
            <a:pPr marL="0" indent="0" algn="just">
              <a:buNone/>
            </a:pPr>
            <a:endParaRPr lang="it-IT" sz="2000" b="1" dirty="0"/>
          </a:p>
          <a:p>
            <a:pPr algn="just"/>
            <a:endParaRPr lang="it-IT" sz="2000" b="1" dirty="0"/>
          </a:p>
        </p:txBody>
      </p:sp>
    </p:spTree>
    <p:extLst>
      <p:ext uri="{BB962C8B-B14F-4D97-AF65-F5344CB8AC3E}">
        <p14:creationId xmlns:p14="http://schemas.microsoft.com/office/powerpoint/2010/main" val="33008292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CLASSIFICAZIONE in psichiatria:</a:t>
            </a:r>
            <a:br>
              <a:rPr lang="it-IT" sz="6600" dirty="0"/>
            </a:br>
            <a:r>
              <a:rPr lang="it-IT" sz="1200" dirty="0"/>
              <a:t>[liberamente tratto da Classificazione e Diagnosi ed ICD-10, </a:t>
            </a:r>
            <a:r>
              <a:rPr lang="it-IT" sz="1200" dirty="0" err="1"/>
              <a:t>G.DeGirolamo</a:t>
            </a:r>
            <a:r>
              <a:rPr lang="it-IT" sz="1200" dirty="0"/>
              <a:t> OMS, Epidemiologia e Psichiatria Sociale, 2/2/1993, e da La Diagnosi in Psichiatria ed in Psicanalisi, </a:t>
            </a:r>
            <a:r>
              <a:rPr lang="it-IT" sz="1200" dirty="0" err="1"/>
              <a:t>B.Castiglioni</a:t>
            </a:r>
            <a:r>
              <a:rPr lang="it-IT" sz="1200" dirty="0"/>
              <a:t>, 2005]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lnSpcReduction="10000"/>
          </a:bodyPr>
          <a:lstStyle/>
          <a:p>
            <a:pPr marL="0" indent="0" algn="just">
              <a:buNone/>
            </a:pPr>
            <a:r>
              <a:rPr lang="it-IT" sz="2000" b="1" dirty="0"/>
              <a:t>Anche la Classificazione dei Disturbi Mentali (</a:t>
            </a:r>
            <a:r>
              <a:rPr lang="it-IT" sz="2000" b="1" dirty="0" err="1"/>
              <a:t>Kendell</a:t>
            </a:r>
            <a:r>
              <a:rPr lang="it-IT" sz="2000" b="1" dirty="0"/>
              <a:t> 1984) dovrebbe essere basata su una di queste dimensioni: a) sintomatologia, b) prognosi, c) eziologia. In Psichiatria però predomina il criterio sintomatologico-sindromico: questo perché le conoscenze </a:t>
            </a:r>
            <a:r>
              <a:rPr lang="it-IT" sz="2000" b="1" dirty="0" err="1"/>
              <a:t>ezio</a:t>
            </a:r>
            <a:r>
              <a:rPr lang="it-IT" sz="2000" b="1" dirty="0"/>
              <a:t>-patogenetiche sono ancora limitate e la maggior parte dei disturbi ha una genesi multifattoriale ed un decorso/esito in parte eterogeneo (che renderebbe poco utilizzabili pure una classificazione prognostica). Pertanto coesistono:</a:t>
            </a:r>
          </a:p>
          <a:p>
            <a:pPr algn="just"/>
            <a:r>
              <a:rPr lang="it-IT" sz="2000" b="1" dirty="0"/>
              <a:t>DIAGNOSI DESCRITTIVE = basate sul riscontro di sintomi e delle loro costellazioni con un certo decorso temporale (es. varie Sindromi, Schizofrenie)</a:t>
            </a:r>
          </a:p>
          <a:p>
            <a:pPr algn="just"/>
            <a:r>
              <a:rPr lang="it-IT" sz="2000" b="1" dirty="0"/>
              <a:t>DIAGNOSI EZIOLOGICHE = si riferiscono a cause ipotizzate e dimostrate (es. Disturbo Post Traumatico da Stress)</a:t>
            </a:r>
          </a:p>
          <a:p>
            <a:pPr algn="just"/>
            <a:r>
              <a:rPr lang="it-IT" sz="2000" b="1" dirty="0"/>
              <a:t>DIAGNOSI INTERPRETATIVE = contemplano ipotesi sui meccanismi e processi psichici in atto (es. Disturbo di Personalità Passivo-Aggressivo)</a:t>
            </a:r>
          </a:p>
          <a:p>
            <a:pPr marL="0" indent="0" algn="just">
              <a:buNone/>
            </a:pPr>
            <a:r>
              <a:rPr lang="it-IT" sz="2000" b="1" dirty="0"/>
              <a:t>Altro aspetto significativo in psicopatologica è la distinzione tra:</a:t>
            </a:r>
          </a:p>
          <a:p>
            <a:pPr algn="just"/>
            <a:r>
              <a:rPr lang="it-IT" sz="2000" b="1" dirty="0"/>
              <a:t>DIAGNOSI CATEGORIALI = con categorie diagnostiche ben differenziate qualitativamente, separate tra loro e mutuamente esclusive</a:t>
            </a:r>
          </a:p>
          <a:p>
            <a:pPr algn="just"/>
            <a:r>
              <a:rPr lang="it-IT" sz="2000" b="1" dirty="0"/>
              <a:t>DIAGNOSI DIMENSIONALI = le entità morbose sono deviazioni  quantitative di un continuum relativo alla personalità, alla percezione, all’umore, etc.</a:t>
            </a:r>
          </a:p>
          <a:p>
            <a:pPr marL="0" indent="0" algn="just">
              <a:buNone/>
            </a:pPr>
            <a:r>
              <a:rPr lang="it-IT" sz="2000" b="1" dirty="0"/>
              <a:t>Anche se ormai la tendenza è di evolvere da modelli </a:t>
            </a:r>
            <a:r>
              <a:rPr lang="it-IT" sz="2000" b="1" dirty="0" err="1"/>
              <a:t>dicotomiali</a:t>
            </a:r>
            <a:r>
              <a:rPr lang="it-IT" sz="2000" b="1" dirty="0"/>
              <a:t> (categoriali) con variabili presenti o assenti  a modelli di tipo continuo (dimensionali)  con un continuum di gradazioni diverse della stessa dimensione indagata.</a:t>
            </a:r>
          </a:p>
          <a:p>
            <a:pPr algn="just"/>
            <a:endParaRPr lang="it-IT" sz="2000" b="1" dirty="0"/>
          </a:p>
        </p:txBody>
      </p:sp>
    </p:spTree>
    <p:extLst>
      <p:ext uri="{BB962C8B-B14F-4D97-AF65-F5344CB8AC3E}">
        <p14:creationId xmlns:p14="http://schemas.microsoft.com/office/powerpoint/2010/main" val="18851490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CLASSIFICAZIONE in psichiatria:</a:t>
            </a:r>
            <a:br>
              <a:rPr lang="it-IT" sz="6600" dirty="0"/>
            </a:br>
            <a:endParaRPr lang="it-IT" sz="1200" dirty="0"/>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a:bodyPr>
          <a:lstStyle/>
          <a:p>
            <a:pPr marL="0" indent="0" algn="just">
              <a:buNone/>
            </a:pPr>
            <a:r>
              <a:rPr lang="it-IT" sz="2000" b="1" dirty="0"/>
              <a:t>Sono numerose le variabili che influiscono sul processo diagnostico in psichiatria e che ne aumentano la variabilità compromettendone l’attendibilità:</a:t>
            </a:r>
          </a:p>
          <a:p>
            <a:pPr algn="just"/>
            <a:r>
              <a:rPr lang="it-IT" sz="2000" b="1" dirty="0"/>
              <a:t> variabilità del quadro psicopatologico presentato dallo stesso Pz in momenti diversi (es. prima Intossicazione Alcoolica Acuta e poi Delirium Tremens)</a:t>
            </a:r>
          </a:p>
          <a:p>
            <a:pPr algn="just"/>
            <a:r>
              <a:rPr lang="it-IT" sz="2000" b="1" dirty="0"/>
              <a:t>variabilità della fase di malattia presentata dallo stesso Pz in occasioni diverse (es. Disturbo Bipolare)</a:t>
            </a:r>
          </a:p>
          <a:p>
            <a:pPr algn="just"/>
            <a:r>
              <a:rPr lang="it-IT" sz="2000" b="1" dirty="0"/>
              <a:t>variabilità legata al Clinico ed alla sua raccolta anamnestica o alle fonti cui accede (es. aspetti indagati o meno, familiari coinvolti o meno). In questo senso possono servire interviste strutturate soprattutto in fase di formazione del Clinico o per ricerche epidemiologiche.</a:t>
            </a:r>
          </a:p>
          <a:p>
            <a:pPr algn="just"/>
            <a:r>
              <a:rPr lang="it-IT" sz="2000" b="1" dirty="0"/>
              <a:t>variabilità legata alle osservazioni fatte da Clinici diversi. Anche in questo caso interviste strutturate o griglie e scale di valutazione posso servire a diminuire la variabilità.</a:t>
            </a:r>
          </a:p>
          <a:p>
            <a:pPr algn="just"/>
            <a:r>
              <a:rPr lang="it-IT" sz="2000" b="1" dirty="0"/>
              <a:t>variabilità legata ai criteri diagnostici usati dai diversi Clinici. L’uso di criteri di inclusione ed esclusione precisi può ovviamente ridurre tale variabilità o almeno aumentare la concordanza diagnostica tra Clinici diversi (l’attendibilità ovviamente è altra cosa e dipende dai criteri diagnostici stessi).</a:t>
            </a:r>
          </a:p>
          <a:p>
            <a:pPr marL="0" indent="0" algn="just">
              <a:buNone/>
            </a:pPr>
            <a:r>
              <a:rPr lang="it-IT" sz="2000" b="1" u="sng" dirty="0"/>
              <a:t>Da ricordare infine che sovente, ben più che la diagnosi vera e propria, è la presenza di sintomi specifici o di loro costellazioni (con i riflessi che hanno sull’esistenza del Pz, sulla sofferenza sua e di chi gli sta vicino, e sul suo adattamento/disadattamento sociale) ad orientare nella scelta del trattamento più idoneo per migliorare la sua qualità di vita.</a:t>
            </a:r>
          </a:p>
          <a:p>
            <a:pPr marL="0" indent="0" algn="just">
              <a:buNone/>
            </a:pPr>
            <a:endParaRPr lang="it-IT" sz="2000" b="1" dirty="0"/>
          </a:p>
          <a:p>
            <a:pPr algn="just"/>
            <a:endParaRPr lang="it-IT" sz="2000" b="1" dirty="0"/>
          </a:p>
          <a:p>
            <a:pPr algn="just"/>
            <a:endParaRPr lang="it-IT" sz="2000" b="1" dirty="0"/>
          </a:p>
        </p:txBody>
      </p:sp>
    </p:spTree>
    <p:extLst>
      <p:ext uri="{BB962C8B-B14F-4D97-AF65-F5344CB8AC3E}">
        <p14:creationId xmlns:p14="http://schemas.microsoft.com/office/powerpoint/2010/main" val="3406752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in psicopatologia: </a:t>
            </a:r>
            <a:br>
              <a:rPr lang="it-IT" sz="6600" dirty="0"/>
            </a:br>
            <a:r>
              <a:rPr lang="it-IT" sz="1200" dirty="0"/>
              <a:t>[molto liberamente tratto da Il Colloquio Clinico e la Diagnosi Differenziale, </a:t>
            </a:r>
            <a:r>
              <a:rPr lang="it-IT" sz="1200" dirty="0" err="1"/>
              <a:t>M.C.Gislon</a:t>
            </a:r>
            <a:r>
              <a:rPr lang="it-IT" sz="1200" dirty="0"/>
              <a:t>, Bollati </a:t>
            </a:r>
            <a:r>
              <a:rPr lang="it-IT" sz="1200" dirty="0" err="1"/>
              <a:t>Boringhieri</a:t>
            </a:r>
            <a:r>
              <a:rPr lang="it-IT" sz="1200" dirty="0"/>
              <a:t>]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a:bodyPr>
          <a:lstStyle/>
          <a:p>
            <a:pPr marL="0" indent="0" algn="ctr">
              <a:buNone/>
            </a:pPr>
            <a:r>
              <a:rPr lang="it-IT" sz="4300" b="1" dirty="0">
                <a:latin typeface="Arial Black" panose="020B0A04020102020204" pitchFamily="34" charset="0"/>
              </a:rPr>
              <a:t>Riassumendo:</a:t>
            </a:r>
          </a:p>
          <a:p>
            <a:pPr algn="just"/>
            <a:r>
              <a:rPr lang="it-IT" sz="3200" b="1" dirty="0"/>
              <a:t>si tratta di un PROCESSO</a:t>
            </a:r>
            <a:endParaRPr lang="it-IT" sz="2400" b="1" dirty="0"/>
          </a:p>
          <a:p>
            <a:pPr algn="just"/>
            <a:r>
              <a:rPr lang="it-IT" sz="3200" b="1" dirty="0"/>
              <a:t>Principalmente FINALIZZATO ALLA DEFINIZIONE DEL TRATTAMENTO più idoneo per quel Pz in quel momento (tenendo conto delle risorse disponibili da parte del Pz, di quello o altri Terapeuti, del contesto familiare e sociale, etc.)</a:t>
            </a:r>
            <a:endParaRPr lang="it-IT" sz="3800" dirty="0"/>
          </a:p>
          <a:p>
            <a:pPr algn="just"/>
            <a:r>
              <a:rPr lang="it-IT" sz="3200" b="1" dirty="0"/>
              <a:t>è SEMPRE presente IN TUTTI GLI STADI DELLA TERAPIA (valutazione, inizio, work in progress, definizione ed elaborazione del termine) </a:t>
            </a:r>
          </a:p>
          <a:p>
            <a:pPr algn="just"/>
            <a:r>
              <a:rPr lang="it-IT" sz="3200" b="1" dirty="0"/>
              <a:t>e soprattutto è SEMPRE UN PROCESSO IN DIVENIRE</a:t>
            </a:r>
            <a:endParaRPr lang="it-IT" sz="3800" dirty="0"/>
          </a:p>
        </p:txBody>
      </p:sp>
    </p:spTree>
    <p:extLst>
      <p:ext uri="{BB962C8B-B14F-4D97-AF65-F5344CB8AC3E}">
        <p14:creationId xmlns:p14="http://schemas.microsoft.com/office/powerpoint/2010/main" val="13167349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fontScale="90000"/>
          </a:bodyPr>
          <a:lstStyle/>
          <a:p>
            <a:r>
              <a:rPr lang="it-IT" sz="6600" dirty="0"/>
              <a:t>DIAGNOSI in medicina: </a:t>
            </a:r>
            <a:br>
              <a:rPr lang="it-IT" sz="6600" dirty="0"/>
            </a:br>
            <a:r>
              <a:rPr lang="it-IT" sz="1200" dirty="0"/>
              <a:t>[liberamente tratto da Vocabolario/Enciclopedia Treccani on line e Moderni Aspetti di Semeiotica Medica, </a:t>
            </a:r>
            <a:r>
              <a:rPr lang="it-IT" sz="1200" dirty="0" err="1"/>
              <a:t>N.Dioguardi</a:t>
            </a:r>
            <a:r>
              <a:rPr lang="it-IT" sz="1200" dirty="0"/>
              <a:t> e </a:t>
            </a:r>
            <a:r>
              <a:rPr lang="it-IT" sz="1200" dirty="0" err="1"/>
              <a:t>G.P.Sanna</a:t>
            </a:r>
            <a:r>
              <a:rPr lang="it-IT" sz="1200" dirty="0"/>
              <a:t>, </a:t>
            </a:r>
            <a:r>
              <a:rPr lang="it-IT" sz="1100" dirty="0" err="1"/>
              <a:t>Soc.Ed</a:t>
            </a:r>
            <a:r>
              <a:rPr lang="it-IT" sz="1100" dirty="0"/>
              <a:t>. Universo] </a:t>
            </a:r>
            <a:br>
              <a:rPr lang="it-IT" sz="6000" b="1" dirty="0">
                <a:latin typeface="Arial Black" panose="020B0A04020102020204" pitchFamily="34" charset="0"/>
              </a:rPr>
            </a:br>
            <a:endParaRPr lang="it-IT" sz="1200" dirty="0"/>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92500" lnSpcReduction="10000"/>
          </a:bodyPr>
          <a:lstStyle/>
          <a:p>
            <a:pPr marL="0" indent="0" algn="ctr">
              <a:buNone/>
            </a:pPr>
            <a:r>
              <a:rPr lang="it-IT" sz="4300" b="1" dirty="0">
                <a:latin typeface="Arial Black" panose="020B0A04020102020204" pitchFamily="34" charset="0"/>
              </a:rPr>
              <a:t>Processo </a:t>
            </a:r>
          </a:p>
          <a:p>
            <a:pPr algn="just"/>
            <a:r>
              <a:rPr lang="it-IT" sz="3800" b="1" dirty="0">
                <a:latin typeface="Calibri" panose="020F0502020204030204" pitchFamily="34" charset="0"/>
                <a:cs typeface="Calibri" panose="020F0502020204030204" pitchFamily="34" charset="0"/>
              </a:rPr>
              <a:t>consistente nell’interpretazione di segni e sintomi </a:t>
            </a:r>
          </a:p>
          <a:p>
            <a:pPr algn="just"/>
            <a:r>
              <a:rPr lang="it-IT" sz="3800" b="1" dirty="0">
                <a:latin typeface="Calibri" panose="020F0502020204030204" pitchFamily="34" charset="0"/>
                <a:cs typeface="Calibri" panose="020F0502020204030204" pitchFamily="34" charset="0"/>
              </a:rPr>
              <a:t>raccolti quali manifestazioni di un processo patologico in atto o pregresso. </a:t>
            </a:r>
          </a:p>
          <a:p>
            <a:pPr marL="0" indent="0" algn="ctr">
              <a:buNone/>
            </a:pPr>
            <a:r>
              <a:rPr lang="it-IT" sz="3800" dirty="0"/>
              <a:t>comprende</a:t>
            </a:r>
          </a:p>
          <a:p>
            <a:r>
              <a:rPr lang="it-IT" sz="3800" b="1" dirty="0"/>
              <a:t>DIAGNOSI CLINICA </a:t>
            </a:r>
          </a:p>
          <a:p>
            <a:r>
              <a:rPr lang="it-IT" sz="3800" b="1" dirty="0"/>
              <a:t>DIAGNOSI STRUMENTALE</a:t>
            </a:r>
            <a:endParaRPr lang="it-IT" sz="3800" dirty="0"/>
          </a:p>
          <a:p>
            <a:pPr marL="0" indent="0" algn="ctr">
              <a:buNone/>
            </a:pPr>
            <a:r>
              <a:rPr lang="it-IT" sz="3800" dirty="0"/>
              <a:t>prevede </a:t>
            </a:r>
          </a:p>
          <a:p>
            <a:r>
              <a:rPr lang="it-IT" sz="3800" b="1" dirty="0"/>
              <a:t>ANAMNESI</a:t>
            </a:r>
            <a:r>
              <a:rPr lang="it-IT" sz="3800" dirty="0"/>
              <a:t> </a:t>
            </a:r>
          </a:p>
          <a:p>
            <a:r>
              <a:rPr lang="it-IT" sz="3800" b="1" dirty="0"/>
              <a:t>ESAME OBIETTIVO</a:t>
            </a:r>
            <a:r>
              <a:rPr lang="it-IT" sz="3800" dirty="0"/>
              <a:t>. </a:t>
            </a:r>
          </a:p>
          <a:p>
            <a:pPr marL="0" indent="0" algn="ctr">
              <a:buNone/>
            </a:pPr>
            <a:endParaRPr lang="it-IT" sz="3800" dirty="0"/>
          </a:p>
        </p:txBody>
      </p:sp>
    </p:spTree>
    <p:extLst>
      <p:ext uri="{BB962C8B-B14F-4D97-AF65-F5344CB8AC3E}">
        <p14:creationId xmlns:p14="http://schemas.microsoft.com/office/powerpoint/2010/main" val="117498707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ESORDI PSICOTICI:</a:t>
            </a:r>
            <a:br>
              <a:rPr lang="it-IT" sz="6600" dirty="0"/>
            </a:br>
            <a:r>
              <a:rPr lang="it-IT" sz="1200" dirty="0"/>
              <a:t>[liberamente tratto da l’Esordio Psicotico, Una procedura di intervento precoce e multidisciplinare, S. Bisogno e P. Falanga e </a:t>
            </a:r>
            <a:r>
              <a:rPr lang="it-IT" sz="1200" dirty="0" err="1"/>
              <a:t>E</a:t>
            </a:r>
            <a:r>
              <a:rPr lang="it-IT" sz="1200" dirty="0"/>
              <a:t>. Scarpellini, Cognitivismo Clinico (2019) 16,2, G. Fioriti Editore]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lnSpcReduction="10000"/>
          </a:bodyPr>
          <a:lstStyle/>
          <a:p>
            <a:pPr algn="just"/>
            <a:r>
              <a:rPr lang="it-IT" dirty="0"/>
              <a:t>Intervenire precocemente è uno degli elementi  più rilevanti nell’influenzare l’esito del trattamento, in particolare per la categoria diagnostica relativa allo </a:t>
            </a:r>
            <a:r>
              <a:rPr lang="it-IT" b="1" dirty="0"/>
              <a:t>spettro della schizofrenia e dei </a:t>
            </a:r>
            <a:r>
              <a:rPr lang="en-US" b="1" dirty="0" err="1"/>
              <a:t>disturbi</a:t>
            </a:r>
            <a:r>
              <a:rPr lang="en-US" b="1" dirty="0"/>
              <a:t> </a:t>
            </a:r>
            <a:r>
              <a:rPr lang="en-US" b="1" dirty="0" err="1"/>
              <a:t>psicotici</a:t>
            </a:r>
            <a:r>
              <a:rPr lang="en-US" b="1" dirty="0"/>
              <a:t> </a:t>
            </a:r>
            <a:r>
              <a:rPr lang="en-US" dirty="0"/>
              <a:t>(DSM-5). </a:t>
            </a:r>
            <a:endParaRPr lang="it-IT" dirty="0"/>
          </a:p>
          <a:p>
            <a:pPr algn="just"/>
            <a:r>
              <a:rPr lang="it-IT" dirty="0"/>
              <a:t>La durata di psicosi non trattata (DUP) è in media di 2 a. (causa la negazione della malattia da parte del Pz e della famiglia – il suo coinvolgimento è fondamentale-, il ritiro e l’isolamento sociale, la presenza di sintomi negativi). DUP breve è associata a sintomi negativi meno gravi sia a breve che a lungo termine. I primi 2-5 a. dall’esordio rappresentano infatti un periodo critico che può fare la differenza tra la cronicizzazione e la recovery.</a:t>
            </a:r>
            <a:endParaRPr lang="it-IT" sz="2000" b="1" dirty="0"/>
          </a:p>
          <a:p>
            <a:r>
              <a:rPr lang="it-IT" dirty="0"/>
              <a:t>I momenti focali da distinguere sono:</a:t>
            </a:r>
          </a:p>
          <a:p>
            <a:r>
              <a:rPr lang="it-IT" dirty="0"/>
              <a:t>• il periodo prodromico o a rischio;</a:t>
            </a:r>
          </a:p>
          <a:p>
            <a:r>
              <a:rPr lang="it-IT" dirty="0"/>
              <a:t>• il primo episodio psicotico;</a:t>
            </a:r>
          </a:p>
          <a:p>
            <a:r>
              <a:rPr lang="it-IT" dirty="0"/>
              <a:t>• il periodo critico (gli anni che seguono immediatamente l’esordio).</a:t>
            </a:r>
          </a:p>
        </p:txBody>
      </p:sp>
    </p:spTree>
    <p:extLst>
      <p:ext uri="{BB962C8B-B14F-4D97-AF65-F5344CB8AC3E}">
        <p14:creationId xmlns:p14="http://schemas.microsoft.com/office/powerpoint/2010/main" val="42085063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ESORDI PSICOTICI: il I° break down</a:t>
            </a:r>
            <a:br>
              <a:rPr lang="it-IT" sz="6600" dirty="0"/>
            </a:br>
            <a:r>
              <a:rPr lang="it-IT" sz="1200" dirty="0"/>
              <a:t>[liberamente tratto da l’Esordio Psicotico, Una procedura di intervento precoce e multidisciplinare, S. Bisogno e P. Falanga e </a:t>
            </a:r>
            <a:r>
              <a:rPr lang="it-IT" sz="1200" dirty="0" err="1"/>
              <a:t>E</a:t>
            </a:r>
            <a:r>
              <a:rPr lang="it-IT" sz="1200" dirty="0"/>
              <a:t>. Scarpellini, Cognitivismo Clinico (2019) 16,2, G. Fioriti Editore]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77500" lnSpcReduction="20000"/>
          </a:bodyPr>
          <a:lstStyle/>
          <a:p>
            <a:pPr algn="just"/>
            <a:r>
              <a:rPr lang="it-IT" dirty="0"/>
              <a:t>L’esordio psicotico sarebbe il risultato di un meccanismo </a:t>
            </a:r>
            <a:r>
              <a:rPr lang="it-IT" dirty="0" err="1"/>
              <a:t>polifattoriale</a:t>
            </a:r>
            <a:r>
              <a:rPr lang="it-IT" dirty="0"/>
              <a:t>, ossia dell’interazione tra vulnerabilità di base (genetica, </a:t>
            </a:r>
            <a:r>
              <a:rPr lang="it-IT" dirty="0" err="1"/>
              <a:t>pre</a:t>
            </a:r>
            <a:r>
              <a:rPr lang="it-IT" dirty="0"/>
              <a:t> o perinatale), fattori stressanti (eventi traumatici, abuso di sostanze) e processi intrapsichici (modalità con cui un individuo comprende e reagisce all’ambiente). La preesistente vulnerabilità determinerebbe un’anomala organizzazione sinaptica e/o </a:t>
            </a:r>
            <a:r>
              <a:rPr lang="it-IT" dirty="0" err="1"/>
              <a:t>neurotramettitoriale</a:t>
            </a:r>
            <a:r>
              <a:rPr lang="it-IT" dirty="0"/>
              <a:t> (pubertà) che in condizioni ambientali “sfavorevoli” produrrebbe il manifestarsi conclamato dei sintomi (</a:t>
            </a:r>
            <a:r>
              <a:rPr lang="it-IT" b="1" dirty="0"/>
              <a:t>età media di comparsa dell’esordio tra i 15 ed i 35 a. con un valore mediano di 22/23 a.</a:t>
            </a:r>
            <a:r>
              <a:rPr lang="it-IT" dirty="0"/>
              <a:t>).</a:t>
            </a:r>
          </a:p>
          <a:p>
            <a:pPr algn="just"/>
            <a:r>
              <a:rPr lang="it-IT" dirty="0"/>
              <a:t>La sintomatologia e l’esperienza psicotica si sviluppano nel tempo con delle fluttuazioni, si tratta di un continuum. </a:t>
            </a:r>
            <a:r>
              <a:rPr lang="it-IT" b="1" dirty="0"/>
              <a:t>Il decorso che porta al primo episodio psicotico franco comprende una fase  </a:t>
            </a:r>
            <a:r>
              <a:rPr lang="it-IT" b="1" dirty="0" err="1"/>
              <a:t>premorbosa</a:t>
            </a:r>
            <a:r>
              <a:rPr lang="it-IT" b="1" dirty="0"/>
              <a:t> e poi una prodromica, una acuta e una di remissione.</a:t>
            </a:r>
            <a:r>
              <a:rPr lang="it-IT" dirty="0"/>
              <a:t> La </a:t>
            </a:r>
            <a:r>
              <a:rPr lang="it-IT" b="1" dirty="0"/>
              <a:t>fase </a:t>
            </a:r>
            <a:r>
              <a:rPr lang="it-IT" b="1" dirty="0" err="1"/>
              <a:t>premorbosa</a:t>
            </a:r>
            <a:r>
              <a:rPr lang="it-IT" b="1" dirty="0"/>
              <a:t> </a:t>
            </a:r>
            <a:r>
              <a:rPr lang="it-IT" dirty="0"/>
              <a:t>è caratterizzata dalla sola presenza di fattori di rischio (genetici, familiari, psicosociali), in assenza di segni psicopatologici. Con la </a:t>
            </a:r>
            <a:r>
              <a:rPr lang="it-IT" b="1" dirty="0"/>
              <a:t>fase prodromica </a:t>
            </a:r>
            <a:r>
              <a:rPr lang="it-IT" dirty="0"/>
              <a:t>(Sindrome Psicotica Attenuata), compaiono i primi sintomi che non soddisfano però i criteri per un esordio franco, sono meno pervasivi e meno frequenti (discontinui), esorditi o peggiorati nell’ultimo anno. Altro fattore discriminante è che i Pz in fase prodromica o psicotica attenuata presentano un rapporto di realtà e capacità di giudizio relativamente intatte. Alle manifestazioni psicopatologiche sono quindi associati elevati e intensi livelli di angoscia. </a:t>
            </a:r>
          </a:p>
          <a:p>
            <a:pPr algn="just"/>
            <a:r>
              <a:rPr lang="it-IT" dirty="0"/>
              <a:t>La </a:t>
            </a:r>
            <a:r>
              <a:rPr lang="it-IT" b="1" dirty="0"/>
              <a:t>fase acuta </a:t>
            </a:r>
            <a:r>
              <a:rPr lang="it-IT" dirty="0"/>
              <a:t>è invece caratterizzata dall’esacerbazione dei sintomi positivi, quali deliri e allucinazioni con perdita del rapporto di realtà. Nella </a:t>
            </a:r>
            <a:r>
              <a:rPr lang="it-IT" b="1" dirty="0"/>
              <a:t>fase di remissione </a:t>
            </a:r>
            <a:r>
              <a:rPr lang="it-IT" dirty="0"/>
              <a:t>che segue,  vi può essere una completa recessione dei sintomi acuti, con un miglioramento del funzionamento psicosociale (</a:t>
            </a:r>
            <a:r>
              <a:rPr lang="it-IT" i="1" dirty="0"/>
              <a:t>recovery</a:t>
            </a:r>
            <a:r>
              <a:rPr lang="it-IT" dirty="0"/>
              <a:t>) oppure una remissione parziale, in entrambi i casi sono possibili ricadute. </a:t>
            </a:r>
          </a:p>
        </p:txBody>
      </p:sp>
    </p:spTree>
    <p:extLst>
      <p:ext uri="{BB962C8B-B14F-4D97-AF65-F5344CB8AC3E}">
        <p14:creationId xmlns:p14="http://schemas.microsoft.com/office/powerpoint/2010/main" val="10946079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ESORDI PSICOTICI: il I° break down</a:t>
            </a:r>
            <a:br>
              <a:rPr lang="it-IT" sz="6600" dirty="0"/>
            </a:br>
            <a:r>
              <a:rPr lang="it-IT" sz="1200" dirty="0"/>
              <a:t>[liberamente tratto da l’Esordio Psicotico, Una procedura di intervento precoce e multidisciplinare, S. Bisogno e P. Falanga e </a:t>
            </a:r>
            <a:r>
              <a:rPr lang="it-IT" sz="1200" dirty="0" err="1"/>
              <a:t>E</a:t>
            </a:r>
            <a:r>
              <a:rPr lang="it-IT" sz="1200" dirty="0"/>
              <a:t>. Scarpellini, Cognitivismo Clinico (2019) 16,2, G. Fioriti Editore]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70000" lnSpcReduction="20000"/>
          </a:bodyPr>
          <a:lstStyle/>
          <a:p>
            <a:pPr algn="just"/>
            <a:r>
              <a:rPr lang="it-IT" dirty="0"/>
              <a:t>Ancor prima della fase prodromica (o successivamente durante una raccolta anamnestica accurata) è possibile a volte individuare quelli che sono definiti “sintomi di base”: presenti sia prima della malattia vera e propria, che nelle forme residuali, costituiscono quadri deficitari suscettibili di compenso in condizioni ambientali favorevoli. </a:t>
            </a:r>
            <a:r>
              <a:rPr lang="it-IT" b="1" dirty="0"/>
              <a:t>I sintomi di base sono esperienze soggettive anomale, non visibili dall’esterno e vissute con profondo disagio, che fluttuano già anni prima del break down psicotico e che riguardano soprattutto la sfera cognitivo-percettiva (disturbi del flusso di coscienza; depersonalizzazione e poi derealizzazione; ridotta tolleranza allo stress; difficoltà ad organizzare il pensiero; deficit dell’interazione sociale con ritiro sociale; riduzione dell’espressività emotiva). Sono importanti campanelli d’allarme che il Pz può imparare a riconoscere per far fronte a successive possibili ricadute.</a:t>
            </a:r>
          </a:p>
          <a:p>
            <a:pPr algn="just"/>
            <a:r>
              <a:rPr lang="it-IT" dirty="0"/>
              <a:t>Le difficoltà maggiori ovviamente, data l’età dei Pz, consiste nel dover sempre distinguere i sintomi di base sia dalle normali esperienze adolescenziali, sia da altre patologie (soprattutto dipendenze </a:t>
            </a:r>
            <a:r>
              <a:rPr lang="it-IT" dirty="0" err="1"/>
              <a:t>tossicofiliche</a:t>
            </a:r>
            <a:r>
              <a:rPr lang="it-IT" dirty="0"/>
              <a:t> o da chat e video giochi, Sindrome di </a:t>
            </a:r>
            <a:r>
              <a:rPr lang="it-IT" dirty="0" err="1"/>
              <a:t>Hikikomori</a:t>
            </a:r>
            <a:r>
              <a:rPr lang="it-IT" dirty="0"/>
              <a:t>, etc.)</a:t>
            </a:r>
          </a:p>
          <a:p>
            <a:pPr algn="just"/>
            <a:r>
              <a:rPr lang="it-IT" dirty="0"/>
              <a:t>In presenza di una psicosi all’esordio, un altro elemento significativo da valutare può essere quello del deficit cognitivo a volte già presente da prima e persistente poi.</a:t>
            </a:r>
          </a:p>
          <a:p>
            <a:pPr algn="just"/>
            <a:r>
              <a:rPr lang="it-IT" dirty="0"/>
              <a:t>Tale deficit è anche predittivo di ridotto funzionamento sociale e lavorativo per il Pz schizofrenico.  Studi condotti sia su Pz schizofrenici cronici che su giovani all’esordio hanno individuato una compromissione dell’attenzione, delle capacità di pianificazione e della flessibilità cognitiva, della </a:t>
            </a:r>
            <a:r>
              <a:rPr lang="it-IT" dirty="0" err="1"/>
              <a:t>fluenza</a:t>
            </a:r>
            <a:r>
              <a:rPr lang="it-IT" dirty="0"/>
              <a:t> verbale, della memoria episodica e di lavoro correlata alla compromissione delle funzioni esecutive. Deficit dell’apprendimento verbale e delle funzioni esecutive parrebbero già presenti negli stati mentali precedenti l’esordio psicotico. Studi del 2005/2012 sulla teoria della mente (Brune, Mazza),  sembrano ampliare i risultati dei quelli di Green del 1996, che sottolineava la correlazione delle abilità cognitive con il funzionamento sociale (social </a:t>
            </a:r>
            <a:r>
              <a:rPr lang="it-IT" dirty="0" err="1"/>
              <a:t>problem</a:t>
            </a:r>
            <a:r>
              <a:rPr lang="it-IT" dirty="0"/>
              <a:t> solving e possibilità di acquisire nuove competenze sociali).</a:t>
            </a:r>
          </a:p>
        </p:txBody>
      </p:sp>
    </p:spTree>
    <p:extLst>
      <p:ext uri="{BB962C8B-B14F-4D97-AF65-F5344CB8AC3E}">
        <p14:creationId xmlns:p14="http://schemas.microsoft.com/office/powerpoint/2010/main" val="42713965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fontScale="90000"/>
          </a:bodyPr>
          <a:lstStyle/>
          <a:p>
            <a:r>
              <a:rPr lang="it-IT" sz="6600" dirty="0"/>
              <a:t>ESORDI PSICOTICI:DISTURBO BIPOLARE</a:t>
            </a:r>
            <a:br>
              <a:rPr lang="it-IT" sz="6600" dirty="0"/>
            </a:br>
            <a:r>
              <a:rPr lang="it-IT" sz="1200" dirty="0"/>
              <a:t>(liberamente tratto da Doctor News 33, il quotidiano online del Medico Italiano, 15/11/2021]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Autofit/>
          </a:bodyPr>
          <a:lstStyle/>
          <a:p>
            <a:pPr algn="just"/>
            <a:r>
              <a:rPr lang="it-IT" sz="1800" dirty="0" err="1"/>
              <a:t>ll</a:t>
            </a:r>
            <a:r>
              <a:rPr lang="it-IT" sz="1800" dirty="0"/>
              <a:t> </a:t>
            </a:r>
            <a:r>
              <a:rPr lang="it-IT" sz="1800" b="1" dirty="0"/>
              <a:t>Disturbo Bipolare </a:t>
            </a:r>
            <a:r>
              <a:rPr lang="it-IT" sz="1800" dirty="0"/>
              <a:t>colpisce oltre l'1% della popolazione mondiale a prescindere da nazionalità, etnia, stato socioeconomico. </a:t>
            </a:r>
            <a:r>
              <a:rPr lang="it-IT" sz="1800" b="1" dirty="0"/>
              <a:t>Le fasce di età più coinvolte vanno dai 15 ai 35 anni </a:t>
            </a:r>
            <a:r>
              <a:rPr lang="it-IT" sz="1800" dirty="0"/>
              <a:t>(OMS, 2019) e, in particolare, a carico dei giovani si possono rilevare compromissioni cognitive e funzionali che favoriscono il suicidio. Anche questa psicosi ha perciò un grave impatto sul piano socio-economico: è una patologia cronica con le sue caratteristiche oscillazioni nel tempo di umore, energia e comportamenti. </a:t>
            </a:r>
          </a:p>
          <a:p>
            <a:pPr algn="just"/>
            <a:r>
              <a:rPr lang="it-IT" sz="1800" dirty="0"/>
              <a:t>Il Disturbo si riconosce nel Pz attraverso </a:t>
            </a:r>
            <a:r>
              <a:rPr lang="it-IT" sz="1800" b="1" dirty="0"/>
              <a:t>la ricorrenza di sintomi depressivi (tristezza, perdita di interessi, perdita di energia e astenia, cambiamenti di appetito e sonno, sensi di colpa o di inutilità, </a:t>
            </a:r>
            <a:r>
              <a:rPr lang="it-IT" sz="1800" b="1" dirty="0" err="1"/>
              <a:t>autodisistima</a:t>
            </a:r>
            <a:r>
              <a:rPr lang="it-IT" sz="1800" b="1" dirty="0"/>
              <a:t>, rallentamento del flusso </a:t>
            </a:r>
            <a:r>
              <a:rPr lang="it-IT" sz="1800" b="1" dirty="0" err="1"/>
              <a:t>idetico</a:t>
            </a:r>
            <a:r>
              <a:rPr lang="it-IT" sz="1800" b="1" dirty="0"/>
              <a:t>, difficoltà di concentrazione, pensieri di autolesionismo e suicidari) e di episodi maniacali (umore elevato, irritabilità, rabbia, aumento di energia e/o irrequietezza, logorrea, disinibizione sociale in campo economico/sessuale/comportamentale, insonnia, autostima espansa, incapacità di concentrazione/attenzione). </a:t>
            </a:r>
          </a:p>
          <a:p>
            <a:pPr algn="just"/>
            <a:r>
              <a:rPr lang="it-IT" sz="1800" dirty="0"/>
              <a:t>Non sempre è semplice da riconoscere perché i Pz spesso valutano positivamente i periodi di euforia ed avvertono come negativi sollo quelli depressivi. Esistono difficoltà anche da parte dello specialista perché sovente osserva il Pz per la prima volta in fase depressiva e questo può portare a diagnosticare una Depressione Unipolare. </a:t>
            </a:r>
          </a:p>
          <a:p>
            <a:pPr algn="just"/>
            <a:r>
              <a:rPr lang="it-IT" sz="1800" dirty="0"/>
              <a:t>In alcune forme il Disturbo Bipolare di tipo I è caratterizzato da episodi maniacali che durano almeno 7 gg e sono talmente gravi sul piano </a:t>
            </a:r>
            <a:r>
              <a:rPr lang="it-IT" sz="1800" dirty="0" err="1"/>
              <a:t>idetico</a:t>
            </a:r>
            <a:r>
              <a:rPr lang="it-IT" sz="1800" dirty="0"/>
              <a:t> e comportamentale con perdita del rapporto di realtà, da rendere necessario il ricovero in SPDC; lo stesso per taluni episodi depressivi che durano almeno 2 settimane. Sono anche possibili episodi di disturbi dell'umore con caratteristiche miste (depressione e mania concomitanti). In altre forme il Disturbo di tipo II si presenta con episodi depressivi e episodi ipomaniacali di entità minore, senza disturbi </a:t>
            </a:r>
            <a:r>
              <a:rPr lang="it-IT" sz="1800" dirty="0" err="1"/>
              <a:t>idetici</a:t>
            </a:r>
            <a:r>
              <a:rPr lang="it-IT" sz="1800" dirty="0"/>
              <a:t> così rilevanti da alterare il rapporto di realtà e le capacità critiche e di giudizio. Infine si può citare la Ciclotimia, che però non ha caratteristiche psicotiche, in cui in cui i periodi di umore espanso e/o deflesso  non sono abbastanza intensi o duraturi da essere qualificati come Bipolari. In questi casi i sintomi si registrano almeno 2 a. negli adulti e 1 a. nei </a:t>
            </a:r>
            <a:r>
              <a:rPr lang="it-IT" sz="1800"/>
              <a:t>bambini e/o </a:t>
            </a:r>
            <a:r>
              <a:rPr lang="it-IT" sz="1800" dirty="0"/>
              <a:t>adolescenti.</a:t>
            </a:r>
            <a:br>
              <a:rPr lang="it-IT" sz="1800" dirty="0"/>
            </a:br>
            <a:endParaRPr lang="it-IT" sz="1800" dirty="0"/>
          </a:p>
        </p:txBody>
      </p:sp>
    </p:spTree>
    <p:extLst>
      <p:ext uri="{BB962C8B-B14F-4D97-AF65-F5344CB8AC3E}">
        <p14:creationId xmlns:p14="http://schemas.microsoft.com/office/powerpoint/2010/main" val="13976903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2925699412"/>
              </p:ext>
            </p:extLst>
          </p:nvPr>
        </p:nvGraphicFramePr>
        <p:xfrm>
          <a:off x="0" y="1524000"/>
          <a:ext cx="12192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olo 1"/>
          <p:cNvSpPr>
            <a:spLocks noGrp="1"/>
          </p:cNvSpPr>
          <p:nvPr>
            <p:ph type="title"/>
          </p:nvPr>
        </p:nvSpPr>
        <p:spPr>
          <a:xfrm>
            <a:off x="0" y="0"/>
            <a:ext cx="12192000" cy="1267325"/>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DEPRESSIONE</a:t>
            </a:r>
          </a:p>
        </p:txBody>
      </p:sp>
    </p:spTree>
    <p:extLst>
      <p:ext uri="{BB962C8B-B14F-4D97-AF65-F5344CB8AC3E}">
        <p14:creationId xmlns:p14="http://schemas.microsoft.com/office/powerpoint/2010/main" val="10264447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229743774"/>
              </p:ext>
            </p:extLst>
          </p:nvPr>
        </p:nvGraphicFramePr>
        <p:xfrm>
          <a:off x="0" y="1524000"/>
          <a:ext cx="12192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olo 1"/>
          <p:cNvSpPr>
            <a:spLocks noGrp="1"/>
          </p:cNvSpPr>
          <p:nvPr>
            <p:ph type="title"/>
          </p:nvPr>
        </p:nvSpPr>
        <p:spPr>
          <a:xfrm>
            <a:off x="0" y="1"/>
            <a:ext cx="12192000" cy="1267325"/>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DEPRESSIONE come malattia</a:t>
            </a:r>
          </a:p>
        </p:txBody>
      </p:sp>
    </p:spTree>
    <p:extLst>
      <p:ext uri="{BB962C8B-B14F-4D97-AF65-F5344CB8AC3E}">
        <p14:creationId xmlns:p14="http://schemas.microsoft.com/office/powerpoint/2010/main" val="24049927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1705236206"/>
              </p:ext>
            </p:extLst>
          </p:nvPr>
        </p:nvGraphicFramePr>
        <p:xfrm>
          <a:off x="0" y="1524000"/>
          <a:ext cx="12192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olo 1"/>
          <p:cNvSpPr>
            <a:spLocks noGrp="1"/>
          </p:cNvSpPr>
          <p:nvPr>
            <p:ph type="title"/>
          </p:nvPr>
        </p:nvSpPr>
        <p:spPr>
          <a:xfrm>
            <a:off x="0" y="1"/>
            <a:ext cx="12192000" cy="1267325"/>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DEPRESSIONE infantile </a:t>
            </a:r>
            <a:r>
              <a:rPr lang="it-IT" sz="4000" dirty="0"/>
              <a:t>DSM-5</a:t>
            </a:r>
          </a:p>
        </p:txBody>
      </p:sp>
    </p:spTree>
    <p:extLst>
      <p:ext uri="{BB962C8B-B14F-4D97-AF65-F5344CB8AC3E}">
        <p14:creationId xmlns:p14="http://schemas.microsoft.com/office/powerpoint/2010/main" val="26376047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3135919774"/>
              </p:ext>
            </p:extLst>
          </p:nvPr>
        </p:nvGraphicFramePr>
        <p:xfrm>
          <a:off x="0" y="1524000"/>
          <a:ext cx="12192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olo 1"/>
          <p:cNvSpPr>
            <a:spLocks noGrp="1"/>
          </p:cNvSpPr>
          <p:nvPr>
            <p:ph type="title"/>
          </p:nvPr>
        </p:nvSpPr>
        <p:spPr>
          <a:xfrm>
            <a:off x="0" y="1"/>
            <a:ext cx="12192000" cy="1267325"/>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DEPRESSIONE in adolescenza </a:t>
            </a:r>
            <a:r>
              <a:rPr lang="it-IT" sz="4000" dirty="0"/>
              <a:t>DSM-5</a:t>
            </a:r>
            <a:r>
              <a:rPr lang="it-IT" sz="6600" dirty="0"/>
              <a:t> </a:t>
            </a:r>
          </a:p>
        </p:txBody>
      </p:sp>
    </p:spTree>
    <p:extLst>
      <p:ext uri="{BB962C8B-B14F-4D97-AF65-F5344CB8AC3E}">
        <p14:creationId xmlns:p14="http://schemas.microsoft.com/office/powerpoint/2010/main" val="202344017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2760384492"/>
              </p:ext>
            </p:extLst>
          </p:nvPr>
        </p:nvGraphicFramePr>
        <p:xfrm>
          <a:off x="0" y="1524000"/>
          <a:ext cx="12192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olo 1"/>
          <p:cNvSpPr>
            <a:spLocks noGrp="1"/>
          </p:cNvSpPr>
          <p:nvPr>
            <p:ph type="title"/>
          </p:nvPr>
        </p:nvSpPr>
        <p:spPr>
          <a:xfrm>
            <a:off x="0" y="1"/>
            <a:ext cx="12192000" cy="1267325"/>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DEPRESSIONE adulta </a:t>
            </a:r>
            <a:r>
              <a:rPr lang="it-IT" sz="4000" dirty="0"/>
              <a:t>ICD-10</a:t>
            </a:r>
            <a:endParaRPr lang="it-IT" sz="6600" dirty="0"/>
          </a:p>
        </p:txBody>
      </p:sp>
    </p:spTree>
    <p:extLst>
      <p:ext uri="{BB962C8B-B14F-4D97-AF65-F5344CB8AC3E}">
        <p14:creationId xmlns:p14="http://schemas.microsoft.com/office/powerpoint/2010/main" val="24600805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895900049"/>
              </p:ext>
            </p:extLst>
          </p:nvPr>
        </p:nvGraphicFramePr>
        <p:xfrm>
          <a:off x="0" y="1524000"/>
          <a:ext cx="12192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olo 1"/>
          <p:cNvSpPr>
            <a:spLocks noGrp="1"/>
          </p:cNvSpPr>
          <p:nvPr>
            <p:ph type="title"/>
          </p:nvPr>
        </p:nvSpPr>
        <p:spPr>
          <a:xfrm>
            <a:off x="0" y="1"/>
            <a:ext cx="12192000" cy="1267325"/>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DEPRESSIONE senile </a:t>
            </a:r>
            <a:r>
              <a:rPr lang="it-IT" sz="4000" dirty="0"/>
              <a:t>ICD-10</a:t>
            </a:r>
            <a:endParaRPr lang="it-IT" sz="6600" dirty="0"/>
          </a:p>
        </p:txBody>
      </p:sp>
    </p:spTree>
    <p:extLst>
      <p:ext uri="{BB962C8B-B14F-4D97-AF65-F5344CB8AC3E}">
        <p14:creationId xmlns:p14="http://schemas.microsoft.com/office/powerpoint/2010/main" val="22050894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in medicina: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a:bodyPr>
          <a:lstStyle/>
          <a:p>
            <a:pPr marL="0" indent="0" algn="ctr">
              <a:buNone/>
            </a:pPr>
            <a:r>
              <a:rPr lang="it-IT" b="1" dirty="0">
                <a:latin typeface="Arial Black" panose="020B0A04020102020204" pitchFamily="34" charset="0"/>
              </a:rPr>
              <a:t>ANAMNESI</a:t>
            </a:r>
            <a:r>
              <a:rPr lang="it-IT" dirty="0">
                <a:latin typeface="Arial Black" panose="020B0A04020102020204" pitchFamily="34" charset="0"/>
              </a:rPr>
              <a:t>: </a:t>
            </a:r>
          </a:p>
          <a:p>
            <a:pPr algn="just"/>
            <a:r>
              <a:rPr lang="it-IT" b="1" dirty="0"/>
              <a:t>ANAMNESI FAMILIARE </a:t>
            </a:r>
            <a:r>
              <a:rPr lang="it-IT" dirty="0"/>
              <a:t>(patologie familiari)</a:t>
            </a:r>
          </a:p>
          <a:p>
            <a:pPr algn="just"/>
            <a:r>
              <a:rPr lang="it-IT" b="1" dirty="0"/>
              <a:t>ANAMNESI FISIOLOGICA </a:t>
            </a:r>
            <a:r>
              <a:rPr lang="it-IT" dirty="0"/>
              <a:t>(comuni atti della vita fisiologica dalla nascita allo sviluppo, meglio se si possono rilevare anche elementi prenatali) </a:t>
            </a:r>
          </a:p>
          <a:p>
            <a:pPr algn="just"/>
            <a:r>
              <a:rPr lang="it-IT" b="1" dirty="0"/>
              <a:t>ANAMNESI PATOLOGICA REMOTA</a:t>
            </a:r>
            <a:r>
              <a:rPr lang="it-IT" dirty="0"/>
              <a:t> (malattie pregresse) </a:t>
            </a:r>
          </a:p>
          <a:p>
            <a:pPr algn="just"/>
            <a:r>
              <a:rPr lang="it-IT" b="1" dirty="0"/>
              <a:t>ANAMNESI PATOLOGICA PROSSIMA </a:t>
            </a:r>
            <a:r>
              <a:rPr lang="it-IT" dirty="0"/>
              <a:t>(quadro clinico recentemente insorto o che comunque ha portato alla consultazione/visita attuale), </a:t>
            </a:r>
          </a:p>
          <a:p>
            <a:pPr algn="just"/>
            <a:r>
              <a:rPr lang="it-IT" b="1" dirty="0"/>
              <a:t>ANAMNESI PSICOPATOLOGICA </a:t>
            </a:r>
            <a:r>
              <a:rPr lang="it-IT" dirty="0"/>
              <a:t>(in Psichiatria) o con altro indirizzo specialistico.</a:t>
            </a:r>
          </a:p>
          <a:p>
            <a:pPr algn="just"/>
            <a:r>
              <a:rPr lang="it-IT" dirty="0"/>
              <a:t>Esistono poi esempi di Diagnosi Prenatali, Diagnosi Radioisotopiche, Diagnosi ultrasoniche, etc. </a:t>
            </a:r>
          </a:p>
        </p:txBody>
      </p:sp>
    </p:spTree>
    <p:extLst>
      <p:ext uri="{BB962C8B-B14F-4D97-AF65-F5344CB8AC3E}">
        <p14:creationId xmlns:p14="http://schemas.microsoft.com/office/powerpoint/2010/main" val="14552542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DEPRESSIONE nel Pz Anziano</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92500" lnSpcReduction="20000"/>
          </a:bodyPr>
          <a:lstStyle/>
          <a:p>
            <a:pPr algn="just"/>
            <a:r>
              <a:rPr lang="it-IT" dirty="0"/>
              <a:t>Un aumento della disabilità e del deficit cognitivo, </a:t>
            </a:r>
            <a:r>
              <a:rPr lang="it-IT" dirty="0" err="1"/>
              <a:t>comorbilità</a:t>
            </a:r>
            <a:r>
              <a:rPr lang="it-IT" dirty="0"/>
              <a:t> e cronicità, un peggioramento della condizione socio-economica, la perdita del coniuge, la solitudine, l’isolamento sociale e/o sensoriale, sono tutti fattori che influiscono sull’insorgenza della depressione senile oltre alla presenza di Forme Depressive già note esordite in precedenza. </a:t>
            </a:r>
          </a:p>
          <a:p>
            <a:pPr algn="just"/>
            <a:r>
              <a:rPr lang="it-IT" dirty="0"/>
              <a:t>La diagnosi di Depressione franca è di solito agevole, ma il riconoscimento dei sintomi più lievi può essere difficile. La perdita di amici e persone care, la riduzione del network sociale col passare degli anni esitano in un diminuito coinvolgimento sociale, caratteristica comune anche della depressione. Questi problemi, frequenti nella vecchiaia, sono spesso difficili da distinguere da sintomi depressivi. La Depressione senile inoltre spesso non e isolata ma si associa a Disturbo d’Ansia Generalizzato ed al Disturbo Ossessivo-Compulsivo che producono quadri clinici polimorfi e ne cronicizzano il decorso.</a:t>
            </a:r>
          </a:p>
          <a:p>
            <a:pPr algn="just"/>
            <a:r>
              <a:rPr lang="it-IT" dirty="0"/>
              <a:t>Nel disturbo Depressivo con remissione incompleta, inoltre i sintomi classici spesso vengono sostituiti da preoccupazioni ipocondriache subacute o croniche, da malumore con irritabilità e la Depressione può non essere vissuta in maniera consapevole: i Pazienti affermano di essere malati fisicamente, lamentano stanchezza, dolori vari e diffusi. </a:t>
            </a:r>
          </a:p>
          <a:p>
            <a:pPr algn="just"/>
            <a:endParaRPr lang="it-IT" dirty="0"/>
          </a:p>
          <a:p>
            <a:pPr algn="just"/>
            <a:endParaRPr lang="it-IT" dirty="0"/>
          </a:p>
          <a:p>
            <a:pPr algn="just"/>
            <a:endParaRPr lang="it-IT" dirty="0"/>
          </a:p>
        </p:txBody>
      </p:sp>
    </p:spTree>
    <p:extLst>
      <p:ext uri="{BB962C8B-B14F-4D97-AF65-F5344CB8AC3E}">
        <p14:creationId xmlns:p14="http://schemas.microsoft.com/office/powerpoint/2010/main" val="10211059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0"/>
            <a:ext cx="12192000" cy="1269207"/>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lin ang="5400000" scaled="0"/>
          </a:gradFill>
        </p:spPr>
        <p:txBody>
          <a:bodyPr>
            <a:normAutofit/>
          </a:bodyPr>
          <a:lstStyle/>
          <a:p>
            <a:r>
              <a:rPr lang="it-IT" sz="6600" dirty="0"/>
              <a:t>  DEPRESSIONE          DEMENZA</a:t>
            </a:r>
          </a:p>
        </p:txBody>
      </p:sp>
      <p:sp>
        <p:nvSpPr>
          <p:cNvPr id="3" name="Segnaposto testo 2"/>
          <p:cNvSpPr>
            <a:spLocks noGrp="1"/>
          </p:cNvSpPr>
          <p:nvPr>
            <p:ph type="body" idx="1"/>
          </p:nvPr>
        </p:nvSpPr>
        <p:spPr>
          <a:xfrm>
            <a:off x="0" y="1269207"/>
            <a:ext cx="5997575" cy="800225"/>
          </a:xfrm>
          <a:gradFill>
            <a:gsLst>
              <a:gs pos="0">
                <a:srgbClr val="FFFF00"/>
              </a:gs>
              <a:gs pos="100000">
                <a:schemeClr val="dk1">
                  <a:lumMod val="105000"/>
                  <a:satMod val="103000"/>
                  <a:tint val="73000"/>
                </a:schemeClr>
              </a:gs>
              <a:gs pos="100000">
                <a:schemeClr val="dk1">
                  <a:lumMod val="105000"/>
                  <a:satMod val="109000"/>
                  <a:tint val="81000"/>
                </a:schemeClr>
              </a:gs>
            </a:gsLst>
            <a:lin ang="5400000" scaled="0"/>
          </a:gradFill>
          <a:ln w="38100">
            <a:solidFill>
              <a:schemeClr val="tx1"/>
            </a:solidFill>
          </a:ln>
        </p:spPr>
        <p:txBody>
          <a:bodyPr>
            <a:normAutofit/>
          </a:bodyPr>
          <a:lstStyle/>
          <a:p>
            <a:r>
              <a:rPr lang="it-IT" sz="3600" dirty="0"/>
              <a:t>SINTOMI e comportamenti</a:t>
            </a:r>
          </a:p>
        </p:txBody>
      </p:sp>
      <p:sp>
        <p:nvSpPr>
          <p:cNvPr id="4" name="Segnaposto contenuto 3"/>
          <p:cNvSpPr>
            <a:spLocks noGrp="1"/>
          </p:cNvSpPr>
          <p:nvPr>
            <p:ph sz="half" idx="2"/>
          </p:nvPr>
        </p:nvSpPr>
        <p:spPr>
          <a:xfrm>
            <a:off x="0" y="2069432"/>
            <a:ext cx="5997575" cy="4788567"/>
          </a:xfrm>
          <a:gradFill>
            <a:gsLst>
              <a:gs pos="0">
                <a:srgbClr val="FFFF00"/>
              </a:gs>
              <a:gs pos="100000">
                <a:schemeClr val="dk1">
                  <a:lumMod val="105000"/>
                  <a:satMod val="103000"/>
                  <a:tint val="73000"/>
                </a:schemeClr>
              </a:gs>
              <a:gs pos="100000">
                <a:schemeClr val="dk1">
                  <a:lumMod val="105000"/>
                  <a:satMod val="109000"/>
                  <a:tint val="81000"/>
                </a:schemeClr>
              </a:gs>
            </a:gsLst>
            <a:lin ang="5400000" scaled="0"/>
          </a:gradFill>
          <a:ln w="38100">
            <a:solidFill>
              <a:schemeClr val="tx1"/>
            </a:solidFill>
          </a:ln>
        </p:spPr>
        <p:txBody>
          <a:bodyPr>
            <a:normAutofit lnSpcReduction="10000"/>
          </a:bodyPr>
          <a:lstStyle/>
          <a:p>
            <a:pPr algn="just"/>
            <a:r>
              <a:rPr lang="it-IT" sz="2000" dirty="0"/>
              <a:t>Umore depresso, tristezza, sensazione di vuoto quasi tutto/i il/i giorno/i</a:t>
            </a:r>
          </a:p>
          <a:p>
            <a:pPr algn="just"/>
            <a:r>
              <a:rPr lang="it-IT" sz="2000" dirty="0" err="1"/>
              <a:t>Anedonia</a:t>
            </a:r>
            <a:r>
              <a:rPr lang="it-IT" sz="2000" dirty="0"/>
              <a:t>, apatia, abulia, astenia (</a:t>
            </a:r>
            <a:r>
              <a:rPr lang="it-IT" sz="2000" dirty="0" err="1"/>
              <a:t>pseudodemenza</a:t>
            </a:r>
            <a:r>
              <a:rPr lang="it-IT" sz="2000" dirty="0"/>
              <a:t> depressiva)</a:t>
            </a:r>
          </a:p>
          <a:p>
            <a:pPr algn="just"/>
            <a:r>
              <a:rPr lang="it-IT" sz="2000" dirty="0"/>
              <a:t>Pianto frequente</a:t>
            </a:r>
          </a:p>
          <a:p>
            <a:pPr algn="just"/>
            <a:r>
              <a:rPr lang="it-IT" sz="2000" dirty="0"/>
              <a:t>Riduzione capacità di pensare e concentrarsi</a:t>
            </a:r>
          </a:p>
          <a:p>
            <a:pPr algn="just"/>
            <a:r>
              <a:rPr lang="it-IT" sz="2000" dirty="0"/>
              <a:t>Pensieri ricorrenti di morte imminente </a:t>
            </a:r>
          </a:p>
          <a:p>
            <a:pPr algn="just"/>
            <a:r>
              <a:rPr lang="it-IT" sz="2000" dirty="0"/>
              <a:t>Pensieri suicidari</a:t>
            </a:r>
          </a:p>
          <a:p>
            <a:pPr algn="just"/>
            <a:r>
              <a:rPr lang="it-IT" sz="2000" dirty="0"/>
              <a:t>Sensazione di inadeguatezza, inutilità o sensi di colpa eccessivi o incongrui, anche deliranti e pervasivi</a:t>
            </a:r>
          </a:p>
          <a:p>
            <a:pPr algn="just"/>
            <a:r>
              <a:rPr lang="it-IT" sz="2000" dirty="0"/>
              <a:t>Insonnia o ipersonnia</a:t>
            </a:r>
          </a:p>
          <a:p>
            <a:pPr algn="just"/>
            <a:r>
              <a:rPr lang="it-IT" sz="2000" dirty="0"/>
              <a:t>Perdita o aumento appetito/peso</a:t>
            </a:r>
          </a:p>
          <a:p>
            <a:pPr algn="just"/>
            <a:r>
              <a:rPr lang="it-IT" sz="2000" dirty="0"/>
              <a:t>Agitazione o rallentamento motorio</a:t>
            </a:r>
          </a:p>
          <a:p>
            <a:pPr algn="just"/>
            <a:r>
              <a:rPr lang="it-IT" sz="2000" dirty="0"/>
              <a:t>Tendenza al ritiro ed isolamento sociale</a:t>
            </a:r>
          </a:p>
        </p:txBody>
      </p:sp>
      <p:sp>
        <p:nvSpPr>
          <p:cNvPr id="5" name="Segnaposto testo 4"/>
          <p:cNvSpPr>
            <a:spLocks noGrp="1"/>
          </p:cNvSpPr>
          <p:nvPr>
            <p:ph type="body" sz="quarter" idx="3"/>
          </p:nvPr>
        </p:nvSpPr>
        <p:spPr>
          <a:xfrm>
            <a:off x="6172200" y="1269207"/>
            <a:ext cx="6019800" cy="800225"/>
          </a:xfrm>
          <a:gradFill>
            <a:gsLst>
              <a:gs pos="0">
                <a:srgbClr val="FFFF00"/>
              </a:gs>
              <a:gs pos="100000">
                <a:schemeClr val="dk1">
                  <a:lumMod val="105000"/>
                  <a:satMod val="103000"/>
                  <a:tint val="73000"/>
                </a:schemeClr>
              </a:gs>
              <a:gs pos="100000">
                <a:schemeClr val="dk1">
                  <a:lumMod val="105000"/>
                  <a:satMod val="109000"/>
                  <a:tint val="81000"/>
                </a:schemeClr>
              </a:gs>
            </a:gsLst>
            <a:lin ang="5400000" scaled="0"/>
          </a:gradFill>
          <a:ln w="38100">
            <a:solidFill>
              <a:schemeClr val="tx1"/>
            </a:solidFill>
          </a:ln>
        </p:spPr>
        <p:txBody>
          <a:bodyPr>
            <a:normAutofit/>
          </a:bodyPr>
          <a:lstStyle/>
          <a:p>
            <a:r>
              <a:rPr lang="it-IT" sz="3600" dirty="0"/>
              <a:t>SINTOMI e comportamenti</a:t>
            </a:r>
          </a:p>
        </p:txBody>
      </p:sp>
      <p:sp>
        <p:nvSpPr>
          <p:cNvPr id="6" name="Segnaposto contenuto 5"/>
          <p:cNvSpPr>
            <a:spLocks noGrp="1"/>
          </p:cNvSpPr>
          <p:nvPr>
            <p:ph sz="quarter" idx="4"/>
          </p:nvPr>
        </p:nvSpPr>
        <p:spPr>
          <a:xfrm>
            <a:off x="6172200" y="2069431"/>
            <a:ext cx="6019800" cy="4788000"/>
          </a:xfrm>
          <a:gradFill>
            <a:gsLst>
              <a:gs pos="0">
                <a:srgbClr val="FFFF00"/>
              </a:gs>
              <a:gs pos="100000">
                <a:schemeClr val="dk1">
                  <a:lumMod val="105000"/>
                  <a:satMod val="103000"/>
                  <a:tint val="73000"/>
                </a:schemeClr>
              </a:gs>
              <a:gs pos="100000">
                <a:schemeClr val="dk1">
                  <a:lumMod val="105000"/>
                  <a:satMod val="109000"/>
                  <a:tint val="81000"/>
                </a:schemeClr>
              </a:gs>
            </a:gsLst>
            <a:lin ang="5400000" scaled="0"/>
          </a:gradFill>
          <a:ln w="38100">
            <a:solidFill>
              <a:schemeClr val="tx1"/>
            </a:solidFill>
          </a:ln>
        </p:spPr>
        <p:txBody>
          <a:bodyPr>
            <a:noAutofit/>
          </a:bodyPr>
          <a:lstStyle/>
          <a:p>
            <a:pPr algn="just"/>
            <a:r>
              <a:rPr lang="it-IT" sz="2000" dirty="0"/>
              <a:t>Rispetto al funzionamento precedente evidente e persistente deterioramento intellettuale, eccessivo rispetto ad un prevedibile invecchiamento fisiologico. Il deterioramento riguarda: </a:t>
            </a:r>
          </a:p>
          <a:p>
            <a:pPr algn="just">
              <a:buFont typeface="Wingdings" panose="05000000000000000000" pitchFamily="2" charset="2"/>
              <a:buChar char="Ø"/>
            </a:pPr>
            <a:r>
              <a:rPr lang="it-IT" sz="1600" dirty="0"/>
              <a:t>memoria, attenzione, concentrazione, comprensione,</a:t>
            </a:r>
          </a:p>
          <a:p>
            <a:pPr algn="just">
              <a:buFont typeface="Wingdings" panose="05000000000000000000" pitchFamily="2" charset="2"/>
              <a:buChar char="Ø"/>
            </a:pPr>
            <a:r>
              <a:rPr lang="it-IT" sz="1600" dirty="0"/>
              <a:t>linguaggio (perseverazioni, ecolalia), </a:t>
            </a:r>
          </a:p>
          <a:p>
            <a:pPr algn="just">
              <a:buFont typeface="Wingdings" panose="05000000000000000000" pitchFamily="2" charset="2"/>
              <a:buChar char="Ø"/>
            </a:pPr>
            <a:r>
              <a:rPr lang="it-IT" sz="1600" dirty="0"/>
              <a:t>capacità </a:t>
            </a:r>
            <a:r>
              <a:rPr lang="it-IT" sz="1600" dirty="0" err="1"/>
              <a:t>visuo</a:t>
            </a:r>
            <a:r>
              <a:rPr lang="it-IT" sz="1600" dirty="0"/>
              <a:t>-spaziali e di identificare oggetti, capacità di risolvere problemi, abilità motorie e prassiche, tempi di reazione,</a:t>
            </a:r>
          </a:p>
          <a:p>
            <a:pPr algn="just">
              <a:buFont typeface="Wingdings" panose="05000000000000000000" pitchFamily="2" charset="2"/>
              <a:buChar char="Ø"/>
            </a:pPr>
            <a:r>
              <a:rPr lang="it-IT" sz="1600" dirty="0"/>
              <a:t>emozioni ed affettività, </a:t>
            </a:r>
          </a:p>
          <a:p>
            <a:pPr algn="just">
              <a:buFont typeface="Wingdings" panose="05000000000000000000" pitchFamily="2" charset="2"/>
              <a:buChar char="Ø"/>
            </a:pPr>
            <a:r>
              <a:rPr lang="it-IT" sz="1600" dirty="0"/>
              <a:t>capacità cognitive ed intelligenza complessiva, capacità di giudizio, capacità sociali e funzioni esecutive (prevedere e pianificare)</a:t>
            </a:r>
          </a:p>
          <a:p>
            <a:pPr algn="just"/>
            <a:r>
              <a:rPr lang="it-IT" sz="2000" dirty="0"/>
              <a:t>Cambiamento della personalità e del comportamento con possibili disturbi psichiatrici (umore depresso, ansia </a:t>
            </a:r>
            <a:r>
              <a:rPr lang="it-IT" sz="2000" dirty="0" err="1"/>
              <a:t>anengrammatica</a:t>
            </a:r>
            <a:r>
              <a:rPr lang="it-IT" sz="2000" dirty="0"/>
              <a:t>, agitazione o rallentamento motorio, </a:t>
            </a:r>
            <a:r>
              <a:rPr lang="it-IT" sz="2000" dirty="0" err="1"/>
              <a:t>wandering</a:t>
            </a:r>
            <a:r>
              <a:rPr lang="it-IT" sz="2000" dirty="0"/>
              <a:t>, allucinazioni e deliri)</a:t>
            </a:r>
          </a:p>
        </p:txBody>
      </p:sp>
      <p:sp>
        <p:nvSpPr>
          <p:cNvPr id="7" name="Freccia bidirezionale orizzontale 6"/>
          <p:cNvSpPr/>
          <p:nvPr/>
        </p:nvSpPr>
        <p:spPr>
          <a:xfrm>
            <a:off x="5487924" y="384463"/>
            <a:ext cx="1216152" cy="484632"/>
          </a:xfrm>
          <a:prstGeom prst="lef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8052766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Effect transition="in" filter="fade">
                                      <p:cBhvr>
                                        <p:cTn id="47" dur="500"/>
                                        <p:tgtEl>
                                          <p:spTgt spid="4">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
                                            <p:txEl>
                                              <p:pRg st="8" end="8"/>
                                            </p:txEl>
                                          </p:spTgt>
                                        </p:tgtEl>
                                        <p:attrNameLst>
                                          <p:attrName>style.visibility</p:attrName>
                                        </p:attrNameLst>
                                      </p:cBhvr>
                                      <p:to>
                                        <p:strVal val="visible"/>
                                      </p:to>
                                    </p:set>
                                    <p:animEffect transition="in" filter="fade">
                                      <p:cBhvr>
                                        <p:cTn id="52" dur="500"/>
                                        <p:tgtEl>
                                          <p:spTgt spid="4">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4">
                                            <p:txEl>
                                              <p:pRg st="9" end="9"/>
                                            </p:txEl>
                                          </p:spTgt>
                                        </p:tgtEl>
                                        <p:attrNameLst>
                                          <p:attrName>style.visibility</p:attrName>
                                        </p:attrNameLst>
                                      </p:cBhvr>
                                      <p:to>
                                        <p:strVal val="visible"/>
                                      </p:to>
                                    </p:set>
                                    <p:animEffect transition="in" filter="fade">
                                      <p:cBhvr>
                                        <p:cTn id="57" dur="500"/>
                                        <p:tgtEl>
                                          <p:spTgt spid="4">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4">
                                            <p:txEl>
                                              <p:pRg st="10" end="10"/>
                                            </p:txEl>
                                          </p:spTgt>
                                        </p:tgtEl>
                                        <p:attrNameLst>
                                          <p:attrName>style.visibility</p:attrName>
                                        </p:attrNameLst>
                                      </p:cBhvr>
                                      <p:to>
                                        <p:strVal val="visible"/>
                                      </p:to>
                                    </p:set>
                                    <p:animEffect transition="in" filter="fade">
                                      <p:cBhvr>
                                        <p:cTn id="62" dur="500"/>
                                        <p:tgtEl>
                                          <p:spTgt spid="4">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6">
                                            <p:bg/>
                                          </p:spTgt>
                                        </p:tgtEl>
                                        <p:attrNameLst>
                                          <p:attrName>style.visibility</p:attrName>
                                        </p:attrNameLst>
                                      </p:cBhvr>
                                      <p:to>
                                        <p:strVal val="visible"/>
                                      </p:to>
                                    </p:set>
                                    <p:animEffect transition="in" filter="fade">
                                      <p:cBhvr>
                                        <p:cTn id="67" dur="500"/>
                                        <p:tgtEl>
                                          <p:spTgt spid="6">
                                            <p:bg/>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6">
                                            <p:txEl>
                                              <p:pRg st="0" end="0"/>
                                            </p:txEl>
                                          </p:spTgt>
                                        </p:tgtEl>
                                        <p:attrNameLst>
                                          <p:attrName>style.visibility</p:attrName>
                                        </p:attrNameLst>
                                      </p:cBhvr>
                                      <p:to>
                                        <p:strVal val="visible"/>
                                      </p:to>
                                    </p:set>
                                    <p:animEffect transition="in" filter="fade">
                                      <p:cBhvr>
                                        <p:cTn id="72" dur="500"/>
                                        <p:tgtEl>
                                          <p:spTgt spid="6">
                                            <p:txEl>
                                              <p:pRg st="0" end="0"/>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6">
                                            <p:txEl>
                                              <p:pRg st="1" end="1"/>
                                            </p:txEl>
                                          </p:spTgt>
                                        </p:tgtEl>
                                        <p:attrNameLst>
                                          <p:attrName>style.visibility</p:attrName>
                                        </p:attrNameLst>
                                      </p:cBhvr>
                                      <p:to>
                                        <p:strVal val="visible"/>
                                      </p:to>
                                    </p:set>
                                    <p:animEffect transition="in" filter="fade">
                                      <p:cBhvr>
                                        <p:cTn id="77" dur="500"/>
                                        <p:tgtEl>
                                          <p:spTgt spid="6">
                                            <p:txEl>
                                              <p:pRg st="1" end="1"/>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6">
                                            <p:txEl>
                                              <p:pRg st="2" end="2"/>
                                            </p:txEl>
                                          </p:spTgt>
                                        </p:tgtEl>
                                        <p:attrNameLst>
                                          <p:attrName>style.visibility</p:attrName>
                                        </p:attrNameLst>
                                      </p:cBhvr>
                                      <p:to>
                                        <p:strVal val="visible"/>
                                      </p:to>
                                    </p:set>
                                    <p:animEffect transition="in" filter="fade">
                                      <p:cBhvr>
                                        <p:cTn id="82" dur="500"/>
                                        <p:tgtEl>
                                          <p:spTgt spid="6">
                                            <p:txEl>
                                              <p:pRg st="2" end="2"/>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6">
                                            <p:txEl>
                                              <p:pRg st="3" end="3"/>
                                            </p:txEl>
                                          </p:spTgt>
                                        </p:tgtEl>
                                        <p:attrNameLst>
                                          <p:attrName>style.visibility</p:attrName>
                                        </p:attrNameLst>
                                      </p:cBhvr>
                                      <p:to>
                                        <p:strVal val="visible"/>
                                      </p:to>
                                    </p:set>
                                    <p:animEffect transition="in" filter="fade">
                                      <p:cBhvr>
                                        <p:cTn id="87" dur="500"/>
                                        <p:tgtEl>
                                          <p:spTgt spid="6">
                                            <p:txEl>
                                              <p:pRg st="3" end="3"/>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6">
                                            <p:txEl>
                                              <p:pRg st="4" end="4"/>
                                            </p:txEl>
                                          </p:spTgt>
                                        </p:tgtEl>
                                        <p:attrNameLst>
                                          <p:attrName>style.visibility</p:attrName>
                                        </p:attrNameLst>
                                      </p:cBhvr>
                                      <p:to>
                                        <p:strVal val="visible"/>
                                      </p:to>
                                    </p:set>
                                    <p:animEffect transition="in" filter="fade">
                                      <p:cBhvr>
                                        <p:cTn id="92" dur="500"/>
                                        <p:tgtEl>
                                          <p:spTgt spid="6">
                                            <p:txEl>
                                              <p:pRg st="4" end="4"/>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6">
                                            <p:txEl>
                                              <p:pRg st="5" end="5"/>
                                            </p:txEl>
                                          </p:spTgt>
                                        </p:tgtEl>
                                        <p:attrNameLst>
                                          <p:attrName>style.visibility</p:attrName>
                                        </p:attrNameLst>
                                      </p:cBhvr>
                                      <p:to>
                                        <p:strVal val="visible"/>
                                      </p:to>
                                    </p:set>
                                    <p:animEffect transition="in" filter="fade">
                                      <p:cBhvr>
                                        <p:cTn id="97" dur="500"/>
                                        <p:tgtEl>
                                          <p:spTgt spid="6">
                                            <p:txEl>
                                              <p:pRg st="5" end="5"/>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6">
                                            <p:txEl>
                                              <p:pRg st="6" end="6"/>
                                            </p:txEl>
                                          </p:spTgt>
                                        </p:tgtEl>
                                        <p:attrNameLst>
                                          <p:attrName>style.visibility</p:attrName>
                                        </p:attrNameLst>
                                      </p:cBhvr>
                                      <p:to>
                                        <p:strVal val="visible"/>
                                      </p:to>
                                    </p:set>
                                    <p:animEffect transition="in" filter="fade">
                                      <p:cBhvr>
                                        <p:cTn id="102"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1421028740"/>
              </p:ext>
            </p:extLst>
          </p:nvPr>
        </p:nvGraphicFramePr>
        <p:xfrm>
          <a:off x="0" y="1524000"/>
          <a:ext cx="12192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olo 1"/>
          <p:cNvSpPr>
            <a:spLocks noGrp="1"/>
          </p:cNvSpPr>
          <p:nvPr>
            <p:ph type="title"/>
          </p:nvPr>
        </p:nvSpPr>
        <p:spPr>
          <a:xfrm>
            <a:off x="0" y="0"/>
            <a:ext cx="12192000" cy="1267325"/>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DEPRESSIONE POST PARTUM</a:t>
            </a:r>
            <a:br>
              <a:rPr lang="it-IT" sz="6600" dirty="0"/>
            </a:br>
            <a:r>
              <a:rPr lang="it-IT" sz="1200" dirty="0"/>
              <a:t>(liberamente tratto da Manuale MSD, Depressione post partum, J. </a:t>
            </a:r>
            <a:r>
              <a:rPr lang="it-IT" sz="1200" dirty="0" err="1"/>
              <a:t>Moldenhauer</a:t>
            </a:r>
            <a:r>
              <a:rPr lang="it-IT" sz="1200" dirty="0"/>
              <a:t>, aggiornato al 2020))</a:t>
            </a:r>
            <a:endParaRPr lang="it-IT" sz="6600" dirty="0"/>
          </a:p>
        </p:txBody>
      </p:sp>
    </p:spTree>
    <p:extLst>
      <p:ext uri="{BB962C8B-B14F-4D97-AF65-F5344CB8AC3E}">
        <p14:creationId xmlns:p14="http://schemas.microsoft.com/office/powerpoint/2010/main" val="41306905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700" dirty="0"/>
              <a:t>DEPRESSIONE POST PARTUM</a:t>
            </a:r>
            <a:br>
              <a:rPr lang="it-IT" sz="7300" dirty="0"/>
            </a:br>
            <a:r>
              <a:rPr lang="it-IT" sz="1300" dirty="0"/>
              <a:t>(liberamente tratto da Manuale MSD, Depressione post partum, J. </a:t>
            </a:r>
            <a:r>
              <a:rPr lang="it-IT" sz="1300" dirty="0" err="1"/>
              <a:t>Moldenhauer</a:t>
            </a:r>
            <a:r>
              <a:rPr lang="it-IT" sz="1300" dirty="0"/>
              <a:t>, aggiornato al 2020))</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a:bodyPr>
          <a:lstStyle/>
          <a:p>
            <a:pPr algn="just"/>
            <a:r>
              <a:rPr lang="it-IT" dirty="0"/>
              <a:t>In generale vanno considerate più a rischio di Depressione Post Partum le Pz con precedente episodio depressivo post partum, con familiarità positiva per Depressione, con stress significativi di vita durante la gravidanza (ambivalenza costante rispetto alla gravidanza, instabilità o conflittualità nel rapporto col partner, sua assenza, problemi socio-economici), con anamnesi di instabilità umorale ormonale, pregressi esiti ostetrici problematici.</a:t>
            </a:r>
          </a:p>
          <a:p>
            <a:pPr algn="just"/>
            <a:r>
              <a:rPr lang="it-IT" dirty="0"/>
              <a:t>Una deflessione dell’umore nelle prime settimane dopo il parto è frequente, è transitoria e diventa Depressione Maggiore dopo alcune settimane o mesi, tanto da interferire con la capacità della Pz di curarsi di sé e del bimbo.</a:t>
            </a:r>
          </a:p>
          <a:p>
            <a:pPr algn="just"/>
            <a:r>
              <a:rPr lang="it-IT" dirty="0"/>
              <a:t>Raramente si sviluppano Psicosi post partum e/o Depressioni Maggiori, queste però rendono impossibile l’attaccamento della madre al neonato, presentano ideazione suicidaria o </a:t>
            </a:r>
            <a:r>
              <a:rPr lang="it-IT" dirty="0" err="1"/>
              <a:t>omicidaria</a:t>
            </a:r>
            <a:r>
              <a:rPr lang="it-IT" dirty="0"/>
              <a:t>, </a:t>
            </a:r>
            <a:r>
              <a:rPr lang="it-IT" dirty="0" err="1"/>
              <a:t>dispercezioni</a:t>
            </a:r>
            <a:r>
              <a:rPr lang="it-IT" dirty="0"/>
              <a:t>, deliri e comportamenti incongrui psicotici.</a:t>
            </a:r>
          </a:p>
          <a:p>
            <a:pPr algn="just"/>
            <a:endParaRPr lang="it-IT" dirty="0"/>
          </a:p>
          <a:p>
            <a:pPr algn="just"/>
            <a:endParaRPr lang="it-IT" dirty="0"/>
          </a:p>
          <a:p>
            <a:pPr algn="just"/>
            <a:endParaRPr lang="it-IT" dirty="0"/>
          </a:p>
        </p:txBody>
      </p:sp>
    </p:spTree>
    <p:extLst>
      <p:ext uri="{BB962C8B-B14F-4D97-AF65-F5344CB8AC3E}">
        <p14:creationId xmlns:p14="http://schemas.microsoft.com/office/powerpoint/2010/main" val="10902427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700" dirty="0"/>
              <a:t>DEPRESSIONE POST PARTUM</a:t>
            </a:r>
            <a:br>
              <a:rPr lang="it-IT" sz="7300" dirty="0"/>
            </a:br>
            <a:r>
              <a:rPr lang="it-IT" sz="1300" dirty="0"/>
              <a:t>(liberamente tratto da Manuale MSD, Depressione post partum, J. </a:t>
            </a:r>
            <a:r>
              <a:rPr lang="it-IT" sz="1300" dirty="0" err="1"/>
              <a:t>Moldenhauer</a:t>
            </a:r>
            <a:r>
              <a:rPr lang="it-IT" sz="1300" dirty="0"/>
              <a:t>, aggiornato al 2020))</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a:bodyPr>
          <a:lstStyle/>
          <a:p>
            <a:pPr algn="just"/>
            <a:r>
              <a:rPr lang="it-IT" dirty="0"/>
              <a:t>Nei casi più lievi i sintomi sono:</a:t>
            </a:r>
          </a:p>
          <a:p>
            <a:pPr lvl="1" algn="just"/>
            <a:r>
              <a:rPr lang="it-IT" dirty="0"/>
              <a:t>Deflessione o instabilità dell’umore, disforia e/o rabbia</a:t>
            </a:r>
          </a:p>
          <a:p>
            <a:pPr lvl="1" algn="just"/>
            <a:r>
              <a:rPr lang="it-IT" dirty="0"/>
              <a:t>Labilità emotiva con pianti incontrollabili</a:t>
            </a:r>
          </a:p>
          <a:p>
            <a:pPr lvl="1" algn="just"/>
            <a:r>
              <a:rPr lang="it-IT" dirty="0"/>
              <a:t>Disturbi del sonno (insonnia o ipersonnia)</a:t>
            </a:r>
          </a:p>
          <a:p>
            <a:pPr lvl="1" algn="just"/>
            <a:r>
              <a:rPr lang="it-IT" dirty="0"/>
              <a:t>Disturbi alimentari (inappetenza o </a:t>
            </a:r>
            <a:r>
              <a:rPr lang="it-IT" dirty="0" err="1"/>
              <a:t>iperfagia</a:t>
            </a:r>
            <a:r>
              <a:rPr lang="it-IT" dirty="0"/>
              <a:t>)</a:t>
            </a:r>
          </a:p>
          <a:p>
            <a:pPr lvl="1" algn="just"/>
            <a:r>
              <a:rPr lang="it-IT" dirty="0"/>
              <a:t>Nevrastenia, mialgie, cefalea</a:t>
            </a:r>
          </a:p>
          <a:p>
            <a:pPr algn="just"/>
            <a:r>
              <a:rPr lang="it-IT" dirty="0"/>
              <a:t>Per poi passare a disturbi relazionali ed </a:t>
            </a:r>
            <a:r>
              <a:rPr lang="it-IT" dirty="0" err="1"/>
              <a:t>idetici</a:t>
            </a:r>
            <a:r>
              <a:rPr lang="it-IT" dirty="0"/>
              <a:t> più pervasivi e severi:</a:t>
            </a:r>
          </a:p>
          <a:p>
            <a:pPr lvl="1" algn="just"/>
            <a:r>
              <a:rPr lang="it-IT" dirty="0"/>
              <a:t>Ansia eccessiva o disinteresse per il bimbo</a:t>
            </a:r>
          </a:p>
          <a:p>
            <a:pPr lvl="1" algn="just"/>
            <a:r>
              <a:rPr lang="it-IT" dirty="0" err="1"/>
              <a:t>Autodisistima</a:t>
            </a:r>
            <a:r>
              <a:rPr lang="it-IT" dirty="0"/>
              <a:t> e  senso di colpa per il senso di inadeguatezza come madre</a:t>
            </a:r>
          </a:p>
          <a:p>
            <a:pPr lvl="1" algn="just"/>
            <a:r>
              <a:rPr lang="it-IT" dirty="0"/>
              <a:t>Paura di danneggiare il bimbo</a:t>
            </a:r>
          </a:p>
          <a:p>
            <a:pPr lvl="1" algn="just"/>
            <a:r>
              <a:rPr lang="it-IT" dirty="0"/>
              <a:t>Tematiche suicidarie o </a:t>
            </a:r>
            <a:r>
              <a:rPr lang="it-IT" dirty="0" err="1"/>
              <a:t>omicidarie</a:t>
            </a:r>
            <a:endParaRPr lang="it-IT" dirty="0"/>
          </a:p>
          <a:p>
            <a:pPr lvl="1" algn="just"/>
            <a:r>
              <a:rPr lang="it-IT" dirty="0" err="1"/>
              <a:t>Dispercezioni</a:t>
            </a:r>
            <a:r>
              <a:rPr lang="it-IT" dirty="0"/>
              <a:t>, deliri, comportamento psicotico con perdita rapporto di realtà</a:t>
            </a:r>
          </a:p>
          <a:p>
            <a:pPr algn="just"/>
            <a:endParaRPr lang="it-IT" dirty="0"/>
          </a:p>
          <a:p>
            <a:pPr algn="just"/>
            <a:endParaRPr lang="it-IT" dirty="0"/>
          </a:p>
          <a:p>
            <a:pPr algn="just"/>
            <a:endParaRPr lang="it-IT" dirty="0"/>
          </a:p>
        </p:txBody>
      </p:sp>
    </p:spTree>
    <p:extLst>
      <p:ext uri="{BB962C8B-B14F-4D97-AF65-F5344CB8AC3E}">
        <p14:creationId xmlns:p14="http://schemas.microsoft.com/office/powerpoint/2010/main" val="23882835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500"/>
                                        <p:tgtEl>
                                          <p:spTgt spid="3">
                                            <p:txEl>
                                              <p:pRg st="7" end="7"/>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8" end="8"/>
                                            </p:txEl>
                                          </p:spTgt>
                                        </p:tgtEl>
                                        <p:attrNameLst>
                                          <p:attrName>style.visibility</p:attrName>
                                        </p:attrNameLst>
                                      </p:cBhvr>
                                      <p:to>
                                        <p:strVal val="visible"/>
                                      </p:to>
                                    </p:set>
                                    <p:animEffect transition="in" filter="fade">
                                      <p:cBhvr>
                                        <p:cTn id="38" dur="500"/>
                                        <p:tgtEl>
                                          <p:spTgt spid="3">
                                            <p:txEl>
                                              <p:pRg st="8" end="8"/>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animEffect transition="in" filter="fade">
                                      <p:cBhvr>
                                        <p:cTn id="41" dur="500"/>
                                        <p:tgtEl>
                                          <p:spTgt spid="3">
                                            <p:txEl>
                                              <p:pRg st="9" end="9"/>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
                                            <p:txEl>
                                              <p:pRg st="10" end="10"/>
                                            </p:txEl>
                                          </p:spTgt>
                                        </p:tgtEl>
                                        <p:attrNameLst>
                                          <p:attrName>style.visibility</p:attrName>
                                        </p:attrNameLst>
                                      </p:cBhvr>
                                      <p:to>
                                        <p:strVal val="visible"/>
                                      </p:to>
                                    </p:set>
                                    <p:animEffect transition="in" filter="fade">
                                      <p:cBhvr>
                                        <p:cTn id="44" dur="500"/>
                                        <p:tgtEl>
                                          <p:spTgt spid="3">
                                            <p:txEl>
                                              <p:pRg st="10" end="10"/>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animEffect transition="in" filter="fade">
                                      <p:cBhvr>
                                        <p:cTn id="47"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700" dirty="0"/>
              <a:t>Disturbi da SOMATIZZAZIONE</a:t>
            </a:r>
            <a:br>
              <a:rPr lang="it-IT" sz="7300" dirty="0"/>
            </a:br>
            <a:r>
              <a:rPr lang="it-IT" sz="1300" dirty="0"/>
              <a:t>(liberamente tratto da Manuale MSD, panoramica sulla somatizzazione,  J. E. </a:t>
            </a:r>
            <a:r>
              <a:rPr lang="it-IT" sz="1300" dirty="0" err="1"/>
              <a:t>Dimsdale</a:t>
            </a:r>
            <a:r>
              <a:rPr lang="it-IT" sz="1300" dirty="0"/>
              <a:t>, aggiornato al 2020))</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70000" lnSpcReduction="20000"/>
          </a:bodyPr>
          <a:lstStyle/>
          <a:p>
            <a:pPr algn="just"/>
            <a:r>
              <a:rPr lang="it-IT" sz="2900" dirty="0"/>
              <a:t>La somatizzazione è l'espressione di fenomeni mentali mediante sintomi fisici (somatici). I disturbi  di somatizzazione possono manifestarsi in maniera involontaria oppure essere prodotti in modo consapevole e volontario. In tutti i casi i Pz si concentrano principalmente sulle preoccupazioni somatiche, ne derivano pertanto una serie di accertamenti e trattamenti tipicamente medici che a volte sono gli stessi Pz a sollecitare ripetutamente anche per vedere confermato il loro status di malati.</a:t>
            </a:r>
          </a:p>
          <a:p>
            <a:pPr algn="just"/>
            <a:r>
              <a:rPr lang="it-IT" sz="2900" b="1" dirty="0"/>
              <a:t>Disturbo da sintomi somatici e disturbi correlati</a:t>
            </a:r>
          </a:p>
          <a:p>
            <a:pPr algn="just"/>
            <a:r>
              <a:rPr lang="it-IT" sz="2900" b="1" dirty="0"/>
              <a:t>Disturbi fittizi</a:t>
            </a:r>
          </a:p>
          <a:p>
            <a:pPr algn="just"/>
            <a:r>
              <a:rPr lang="it-IT" sz="2900" b="1" dirty="0"/>
              <a:t>Simulazione (non è un disturbo psichiatrico)</a:t>
            </a:r>
          </a:p>
          <a:p>
            <a:pPr algn="just"/>
            <a:r>
              <a:rPr lang="it-IT" sz="2900" dirty="0"/>
              <a:t>Il </a:t>
            </a:r>
            <a:r>
              <a:rPr lang="it-IT" sz="2900" b="1" dirty="0"/>
              <a:t>Disturbo da sintomi somatici e i Disturbi correlati</a:t>
            </a:r>
            <a:r>
              <a:rPr lang="it-IT" sz="2900" dirty="0"/>
              <a:t> sono caratterizzati da sintomi fisici persistenti che sono associati a pensieri eccessivi o disadattivi, sentimenti e comportamenti in risposta a questi sintomi e conseguenti preoccupazioni per la salute. Questi disturbi sono fonte di ansia, stress e spesso compromettono le abilità sociali, lavorative, scolastiche o altri aspetti del funzionamento relazione ed interpersonale. Comprendono: </a:t>
            </a:r>
            <a:r>
              <a:rPr lang="it-IT" sz="2900" u="sng" dirty="0">
                <a:hlinkClick r:id="rId2" tooltip="Disturbo di conversione">
                  <a:extLst>
                    <a:ext uri="{A12FA001-AC4F-418D-AE19-62706E023703}">
                      <ahyp:hlinkClr xmlns:ahyp="http://schemas.microsoft.com/office/drawing/2018/hyperlinkcolor" val="tx"/>
                    </a:ext>
                  </a:extLst>
                </a:hlinkClick>
              </a:rPr>
              <a:t>Disturbo di conversione</a:t>
            </a:r>
            <a:r>
              <a:rPr lang="it-IT" sz="2900" u="sng" dirty="0"/>
              <a:t> (disturbo dissociativo);  </a:t>
            </a:r>
            <a:r>
              <a:rPr lang="it-IT" sz="2900" u="sng" dirty="0">
                <a:hlinkClick r:id="rId3" tooltip="Disturbo fittizio imposto su se stesso">
                  <a:extLst>
                    <a:ext uri="{A12FA001-AC4F-418D-AE19-62706E023703}">
                      <ahyp:hlinkClr xmlns:ahyp="http://schemas.microsoft.com/office/drawing/2018/hyperlinkcolor" val="tx"/>
                    </a:ext>
                  </a:extLst>
                </a:hlinkClick>
              </a:rPr>
              <a:t>Disturbi fittizi</a:t>
            </a:r>
            <a:r>
              <a:rPr lang="it-IT" sz="2900" u="sng" dirty="0"/>
              <a:t>; </a:t>
            </a:r>
            <a:r>
              <a:rPr lang="it-IT" sz="2900" u="sng" dirty="0">
                <a:hlinkClick r:id="rId4" tooltip="Disturbo da ansia di malattia">
                  <a:extLst>
                    <a:ext uri="{A12FA001-AC4F-418D-AE19-62706E023703}">
                      <ahyp:hlinkClr xmlns:ahyp="http://schemas.microsoft.com/office/drawing/2018/hyperlinkcolor" val="tx"/>
                    </a:ext>
                  </a:extLst>
                </a:hlinkClick>
              </a:rPr>
              <a:t>Disturbo da ansia di malattia</a:t>
            </a:r>
            <a:r>
              <a:rPr lang="it-IT" sz="2900" u="sng" dirty="0"/>
              <a:t>; </a:t>
            </a:r>
            <a:r>
              <a:rPr lang="it-IT" sz="2900" u="sng" dirty="0">
                <a:hlinkClick r:id="rId5" tooltip="Fattori psicologici che influenzano altre condizioni mediche">
                  <a:extLst>
                    <a:ext uri="{A12FA001-AC4F-418D-AE19-62706E023703}">
                      <ahyp:hlinkClr xmlns:ahyp="http://schemas.microsoft.com/office/drawing/2018/hyperlinkcolor" val="tx"/>
                    </a:ext>
                  </a:extLst>
                </a:hlinkClick>
              </a:rPr>
              <a:t>Fattori psicologici che influenzano altre condizioni mediche</a:t>
            </a:r>
            <a:r>
              <a:rPr lang="it-IT" sz="2900" u="sng" dirty="0"/>
              <a:t>; </a:t>
            </a:r>
            <a:r>
              <a:rPr lang="it-IT" sz="2900" u="sng" dirty="0">
                <a:hlinkClick r:id="rId6" tooltip="Disturbo da sintomi somatici">
                  <a:extLst>
                    <a:ext uri="{A12FA001-AC4F-418D-AE19-62706E023703}">
                      <ahyp:hlinkClr xmlns:ahyp="http://schemas.microsoft.com/office/drawing/2018/hyperlinkcolor" val="tx"/>
                    </a:ext>
                  </a:extLst>
                </a:hlinkClick>
              </a:rPr>
              <a:t>Disturbo da sintomi somatici</a:t>
            </a:r>
            <a:endParaRPr lang="it-IT" sz="2900" u="sng" dirty="0"/>
          </a:p>
          <a:p>
            <a:pPr algn="just"/>
            <a:r>
              <a:rPr lang="it-IT" sz="2900" dirty="0"/>
              <a:t>Il </a:t>
            </a:r>
            <a:r>
              <a:rPr lang="it-IT" sz="2900" b="1" dirty="0"/>
              <a:t>disturbo </a:t>
            </a:r>
            <a:r>
              <a:rPr lang="it-IT" sz="2900" b="1" dirty="0" err="1"/>
              <a:t>somatoforme</a:t>
            </a:r>
            <a:r>
              <a:rPr lang="it-IT" sz="2900" dirty="0"/>
              <a:t> e il </a:t>
            </a:r>
            <a:r>
              <a:rPr lang="it-IT" sz="2900" b="1" dirty="0"/>
              <a:t>disturbo da ansia di malattia</a:t>
            </a:r>
            <a:r>
              <a:rPr lang="it-IT" sz="2900" dirty="0"/>
              <a:t> sono i più frequenti.</a:t>
            </a:r>
          </a:p>
          <a:p>
            <a:pPr algn="just"/>
            <a:r>
              <a:rPr lang="it-IT" sz="2900" dirty="0"/>
              <a:t>I </a:t>
            </a:r>
            <a:r>
              <a:rPr lang="it-IT" sz="2900" b="1" dirty="0"/>
              <a:t>disturbi fittizi</a:t>
            </a:r>
            <a:r>
              <a:rPr lang="it-IT" sz="2900" dirty="0"/>
              <a:t> implicano la falsificazione di sintomi e/o segni fisici o psicologici, in assenza di evidenti o noti incentivi esterni (ad es. ottenere periodi di ferie dal lavoro, assegni di invalidità, o farmaci d'abuso, evitare un procedimento penale). </a:t>
            </a:r>
          </a:p>
          <a:p>
            <a:pPr algn="just"/>
            <a:r>
              <a:rPr lang="it-IT" sz="2900" dirty="0"/>
              <a:t>La </a:t>
            </a:r>
            <a:r>
              <a:rPr lang="it-IT" sz="2900" b="1" dirty="0"/>
              <a:t>simulazione</a:t>
            </a:r>
            <a:r>
              <a:rPr lang="it-IT" sz="2900" dirty="0"/>
              <a:t> è intenzionale e consiste nella produzione di sintomi fisici o psicologici motivata da un incentivo esterno (ad es. cause assicurative in </a:t>
            </a:r>
            <a:r>
              <a:rPr lang="it-IT" dirty="0"/>
              <a:t>corso), in questo senso non rientra tra i disturbi psichiatrici.</a:t>
            </a:r>
          </a:p>
          <a:p>
            <a:pPr algn="just"/>
            <a:endParaRPr lang="it-IT" dirty="0"/>
          </a:p>
          <a:p>
            <a:pPr algn="just"/>
            <a:endParaRPr lang="it-IT" dirty="0"/>
          </a:p>
          <a:p>
            <a:pPr algn="just"/>
            <a:endParaRPr lang="it-IT" dirty="0"/>
          </a:p>
        </p:txBody>
      </p:sp>
    </p:spTree>
    <p:extLst>
      <p:ext uri="{BB962C8B-B14F-4D97-AF65-F5344CB8AC3E}">
        <p14:creationId xmlns:p14="http://schemas.microsoft.com/office/powerpoint/2010/main" val="41503783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700" dirty="0"/>
              <a:t>Disturbi CONDOTTA ALIMENTARE</a:t>
            </a:r>
            <a:br>
              <a:rPr lang="it-IT" sz="7300" dirty="0"/>
            </a:br>
            <a:r>
              <a:rPr lang="it-IT" sz="1300" dirty="0"/>
              <a:t>(liberamente tratto da Manuale MSD, panoramica disturbi dell’alimentazione,  E. </a:t>
            </a:r>
            <a:r>
              <a:rPr lang="it-IT" sz="1300" dirty="0" err="1"/>
              <a:t>Attia</a:t>
            </a:r>
            <a:r>
              <a:rPr lang="it-IT" sz="1300" dirty="0"/>
              <a:t> e B.T. Walsh, aggiornato al 2020))</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77500" lnSpcReduction="20000"/>
          </a:bodyPr>
          <a:lstStyle/>
          <a:p>
            <a:pPr algn="just"/>
            <a:r>
              <a:rPr lang="it-IT" dirty="0"/>
              <a:t>I Disturbi della Condotta Alimentare implicano un disturbo persistente dell'alimentazione o del comportamento relativo all'alimentazione che altera il consumo o l'assorbimento del cibo tanto da ostacolare significativamente la salute fisica e/o il funzionamento psicosociale. I principali sono:</a:t>
            </a:r>
          </a:p>
          <a:p>
            <a:pPr algn="just"/>
            <a:r>
              <a:rPr lang="it-IT" u="sng" dirty="0">
                <a:hlinkClick r:id="rId2" tooltip="Anoressia nervosa"/>
              </a:rPr>
              <a:t>Anoressia nervosa</a:t>
            </a:r>
            <a:endParaRPr lang="it-IT" dirty="0"/>
          </a:p>
          <a:p>
            <a:pPr algn="just"/>
            <a:r>
              <a:rPr lang="it-IT" u="sng" dirty="0">
                <a:hlinkClick r:id="rId3" tooltip="Bulimia nervosa"/>
              </a:rPr>
              <a:t>Bulimia nervosa</a:t>
            </a:r>
            <a:endParaRPr lang="it-IT" dirty="0"/>
          </a:p>
          <a:p>
            <a:pPr algn="just"/>
            <a:r>
              <a:rPr lang="it-IT" dirty="0"/>
              <a:t>L'</a:t>
            </a:r>
            <a:r>
              <a:rPr lang="it-IT" b="1" dirty="0"/>
              <a:t>anoressia nervosa</a:t>
            </a:r>
            <a:r>
              <a:rPr lang="it-IT" dirty="0"/>
              <a:t> è caratterizzata da una delirante ricerca della magrezza, da una altrettanto delirante paura dell'obesità, da una distorta percezione della propria immagine corporea e da una restrizione degli introiti alimentari che portano a una significativa perdita di peso, a patologie organiche, fino alla morte. Questo disturbo può presentare vomito autoindotto, abuso di anoressizzanti e/o lassativi e/o diuretici, attività sportiva intensa, etc.. La diagnosi richiede inoltre: BMI sotto 17,5; disfunzione endocrina dell’asse ipotalamo-ipofisi-gonadi (amenorrea femminile se non sotto pillola estro-progestinica, calo libidico maschile). Vi possono essere poi elevati ormone somatotropo e cortisolo, metabolismo tiroideo periferico alterato, anormalità secretive insuliniche, elettroliti alterati, etc. Se insorge in età </a:t>
            </a:r>
            <a:r>
              <a:rPr lang="it-IT" dirty="0" err="1"/>
              <a:t>pre</a:t>
            </a:r>
            <a:r>
              <a:rPr lang="it-IT" dirty="0"/>
              <a:t>-pubere, tale sviluppo si arresta; se perdura negli anni problemi cardiologici, ossei, odontoiatrici, etc. L’esordio avviene solitamente in adolescenza e riguarda soprattutto ragazze o giovani donne; si possono osservare anche casi infantili, maschili o femminili che si protraggono fino alla menopausa.</a:t>
            </a:r>
          </a:p>
          <a:p>
            <a:pPr algn="just"/>
            <a:r>
              <a:rPr lang="it-IT" dirty="0"/>
              <a:t>La </a:t>
            </a:r>
            <a:r>
              <a:rPr lang="it-IT" b="1" dirty="0"/>
              <a:t>bulimia nervosa</a:t>
            </a:r>
            <a:r>
              <a:rPr lang="it-IT" dirty="0"/>
              <a:t> è caratterizzata da episodi ricorrenti di alimentazione incontrollata seguiti da qualche forma di comportamento compensatorio (vomito autoindotto, abuso di lassativo e/o diuretici, digiuno etc.). La psicopatologia è simile all’anoressia e l’età di esordio lievemente più tardiva.</a:t>
            </a:r>
          </a:p>
          <a:p>
            <a:pPr algn="just"/>
            <a:endParaRPr lang="it-IT" dirty="0"/>
          </a:p>
          <a:p>
            <a:pPr algn="just"/>
            <a:endParaRPr lang="it-IT" dirty="0"/>
          </a:p>
        </p:txBody>
      </p:sp>
    </p:spTree>
    <p:extLst>
      <p:ext uri="{BB962C8B-B14F-4D97-AF65-F5344CB8AC3E}">
        <p14:creationId xmlns:p14="http://schemas.microsoft.com/office/powerpoint/2010/main" val="37425280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700" dirty="0"/>
              <a:t>Disturbi CONDOTTA ALIMENTARE</a:t>
            </a:r>
            <a:br>
              <a:rPr lang="it-IT" sz="7300" dirty="0"/>
            </a:br>
            <a:r>
              <a:rPr lang="it-IT" sz="1300" dirty="0"/>
              <a:t>(liberamente tratto da Manuale MSD, panoramica </a:t>
            </a:r>
            <a:r>
              <a:rPr lang="it-IT" sz="1300"/>
              <a:t>disturbi dell’alimentazione</a:t>
            </a:r>
            <a:r>
              <a:rPr lang="it-IT" sz="1300" dirty="0"/>
              <a:t>,  E. </a:t>
            </a:r>
            <a:r>
              <a:rPr lang="it-IT" sz="1300" dirty="0" err="1"/>
              <a:t>Attia</a:t>
            </a:r>
            <a:r>
              <a:rPr lang="it-IT" sz="1300" dirty="0"/>
              <a:t> e B.T. Walsh, aggiornato al 2020))</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77500" lnSpcReduction="20000"/>
          </a:bodyPr>
          <a:lstStyle/>
          <a:p>
            <a:pPr algn="just"/>
            <a:r>
              <a:rPr lang="it-IT" dirty="0"/>
              <a:t>Altri Disturbi della Condotta Alimentare meno frequenti sono:</a:t>
            </a:r>
          </a:p>
          <a:p>
            <a:pPr algn="just"/>
            <a:r>
              <a:rPr lang="it-IT" u="sng" dirty="0">
                <a:hlinkClick r:id="rId2" tooltip="Disturbo evitante/restrittivo dell'assunzione di cibo"/>
              </a:rPr>
              <a:t>Disturbo evitante/restrittivo dell'assunzione di cibo</a:t>
            </a:r>
            <a:endParaRPr lang="it-IT" dirty="0"/>
          </a:p>
          <a:p>
            <a:pPr algn="just"/>
            <a:r>
              <a:rPr lang="it-IT" u="sng" dirty="0">
                <a:hlinkClick r:id="rId3" tooltip="Disturbo da alimentazione incontrollata"/>
              </a:rPr>
              <a:t>Disturbo da alimentazione incontrollata</a:t>
            </a:r>
            <a:endParaRPr lang="it-IT" dirty="0"/>
          </a:p>
          <a:p>
            <a:pPr algn="just"/>
            <a:r>
              <a:rPr lang="it-IT" u="sng" dirty="0">
                <a:hlinkClick r:id="rId4" tooltip="Pica"/>
              </a:rPr>
              <a:t>Pica</a:t>
            </a:r>
            <a:r>
              <a:rPr lang="it-IT" u="sng" dirty="0"/>
              <a:t> </a:t>
            </a:r>
            <a:endParaRPr lang="it-IT" dirty="0"/>
          </a:p>
          <a:p>
            <a:pPr algn="just"/>
            <a:r>
              <a:rPr lang="it-IT" u="sng" dirty="0">
                <a:hlinkClick r:id="rId5" tooltip="Disturbo di ruminazione"/>
              </a:rPr>
              <a:t>Disturbo di ruminazione</a:t>
            </a:r>
            <a:endParaRPr lang="it-IT" dirty="0"/>
          </a:p>
          <a:p>
            <a:pPr algn="just"/>
            <a:r>
              <a:rPr lang="it-IT" dirty="0"/>
              <a:t>Il </a:t>
            </a:r>
            <a:r>
              <a:rPr lang="it-IT" b="1" dirty="0"/>
              <a:t>disturbo evitante/restrittivo</a:t>
            </a:r>
            <a:r>
              <a:rPr lang="it-IT" dirty="0"/>
              <a:t> </a:t>
            </a:r>
            <a:r>
              <a:rPr lang="it-IT" b="1" dirty="0"/>
              <a:t>dell'assunzione di cibo </a:t>
            </a:r>
            <a:r>
              <a:rPr lang="it-IT" dirty="0"/>
              <a:t>è caratterizzato dall'evitamento del cibo o dalla sua limitazione che porta a una significativa perdita di peso, carenza nutrizionale, dipendenza dal supporto nutrizionale e/o grave disturbo del funzionamento psicosociale. Ma a differenza dell'anoressia nervosa e della bulimia nervosa, questo disturbo non comprende la preoccupazione per la forma del corpo o per il peso.</a:t>
            </a:r>
          </a:p>
          <a:p>
            <a:pPr algn="just"/>
            <a:r>
              <a:rPr lang="it-IT" dirty="0"/>
              <a:t>Il </a:t>
            </a:r>
            <a:r>
              <a:rPr lang="it-IT" b="1" dirty="0"/>
              <a:t>disturbo da alimentazione incontrollata</a:t>
            </a:r>
            <a:r>
              <a:rPr lang="it-IT" dirty="0"/>
              <a:t> è caratterizzato da episodi ricorrenti in cui le persone consumano grandi quantità di cibo con senso di colpa successivo e la descrizione di una perdita del controllo. Gli episodi non sono seguiti da comportamenti compensatori inadeguati (vomito autoindotto, etc.). E’ un Disturbo divenuto più frequente negli ultimi decenni.</a:t>
            </a:r>
          </a:p>
          <a:p>
            <a:pPr algn="just"/>
            <a:r>
              <a:rPr lang="it-IT" dirty="0"/>
              <a:t>La </a:t>
            </a:r>
            <a:r>
              <a:rPr lang="it-IT" b="1" dirty="0"/>
              <a:t>pica</a:t>
            </a:r>
            <a:r>
              <a:rPr lang="it-IT" dirty="0"/>
              <a:t> è un consumo persistente di materiale non nutritivo e non alimentare; non viene diagnosticata nei bambini &lt; 2 anni e deve far parte di una tradizione </a:t>
            </a:r>
            <a:r>
              <a:rPr lang="it-IT"/>
              <a:t>culturale. </a:t>
            </a:r>
            <a:endParaRPr lang="it-IT" dirty="0"/>
          </a:p>
          <a:p>
            <a:pPr algn="just"/>
            <a:r>
              <a:rPr lang="it-IT" dirty="0"/>
              <a:t>Il </a:t>
            </a:r>
            <a:r>
              <a:rPr lang="it-IT" b="1" dirty="0"/>
              <a:t>disturbo di ruminazione</a:t>
            </a:r>
            <a:r>
              <a:rPr lang="it-IT" dirty="0"/>
              <a:t> comporta il rigurgito ripetuto di cibo dopo il pasto.</a:t>
            </a:r>
          </a:p>
          <a:p>
            <a:pPr algn="just"/>
            <a:endParaRPr lang="it-IT" dirty="0"/>
          </a:p>
          <a:p>
            <a:pPr algn="just"/>
            <a:endParaRPr lang="it-IT" dirty="0"/>
          </a:p>
          <a:p>
            <a:pPr algn="just"/>
            <a:endParaRPr lang="it-IT" dirty="0"/>
          </a:p>
        </p:txBody>
      </p:sp>
    </p:spTree>
    <p:extLst>
      <p:ext uri="{BB962C8B-B14F-4D97-AF65-F5344CB8AC3E}">
        <p14:creationId xmlns:p14="http://schemas.microsoft.com/office/powerpoint/2010/main" val="32205941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700" dirty="0"/>
              <a:t>Psichiatria e LONG COVID, </a:t>
            </a:r>
            <a:r>
              <a:rPr lang="it-IT" sz="6000" dirty="0"/>
              <a:t>L.C.</a:t>
            </a:r>
            <a:br>
              <a:rPr lang="it-IT" sz="7300" dirty="0"/>
            </a:br>
            <a:r>
              <a:rPr lang="it-IT" sz="1300" dirty="0"/>
              <a:t>(tratto da Doctor News 33, il quotidiano online del Medico Italiano)</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92500" lnSpcReduction="10000"/>
          </a:bodyPr>
          <a:lstStyle/>
          <a:p>
            <a:pPr algn="just"/>
            <a:r>
              <a:rPr lang="it-IT" dirty="0"/>
              <a:t>26/03/2021 L.C., anche chi non ha forme gravi corre rischi… annebbiamento cerebrale…</a:t>
            </a:r>
          </a:p>
          <a:p>
            <a:pPr algn="just"/>
            <a:r>
              <a:rPr lang="it-IT" dirty="0"/>
              <a:t>31/03/2021 L.C.: dopo 5 mesi molti sopravvissuti alla malattia presentano ancora sintomi… continuano a presentare impatti negativi sulla salute fisica e mentale…</a:t>
            </a:r>
          </a:p>
          <a:p>
            <a:pPr algn="just"/>
            <a:r>
              <a:rPr lang="it-IT" dirty="0"/>
              <a:t>28/04/2021 L.C. colpisce tutti gli organi e innalza il rischio di decesso per 6 mesi</a:t>
            </a:r>
          </a:p>
          <a:p>
            <a:pPr algn="just"/>
            <a:r>
              <a:rPr lang="it-IT" dirty="0"/>
              <a:t>29/06/2021 L.C. e Sindrome da Stanchezza Cronica</a:t>
            </a:r>
          </a:p>
          <a:p>
            <a:pPr algn="just"/>
            <a:r>
              <a:rPr lang="it-IT" dirty="0"/>
              <a:t>28/09/2021 Covid19 possibile trigger per la Sindrome di </a:t>
            </a:r>
            <a:r>
              <a:rPr lang="it-IT" dirty="0" err="1"/>
              <a:t>Guillain-Barré</a:t>
            </a:r>
            <a:endParaRPr lang="it-IT" dirty="0"/>
          </a:p>
          <a:p>
            <a:pPr algn="just"/>
            <a:r>
              <a:rPr lang="it-IT" dirty="0"/>
              <a:t>16/10/2021 L.C., che  cos’è e come si manifesta. Un documento fa chiarezza …L’OMS ha stimato che dal 10% al 20% dei pazienti che contraggono Covid-19 manifesti sintomi persistenti per mesi dopo l'infezione, che possono includere affaticamento, mancanza di respiro, annebbiamento del cervello e depressione…</a:t>
            </a:r>
          </a:p>
          <a:p>
            <a:pPr algn="just"/>
            <a:r>
              <a:rPr lang="it-IT" dirty="0"/>
              <a:t>18/10/2021 L.C. e fibromialgia, potrebbe esistere una correlazione</a:t>
            </a:r>
          </a:p>
          <a:p>
            <a:pPr algn="just"/>
            <a:r>
              <a:rPr lang="it-IT" dirty="0"/>
              <a:t>27/10/2021 L.C., fino a 1 a. dopo l’infezione i Pz possono avere problemi quotidiani… con un impatto significativo e negativo su capacità cognitiva, possibilità di lavorare….</a:t>
            </a:r>
          </a:p>
          <a:p>
            <a:pPr algn="just"/>
            <a:endParaRPr lang="it-IT" dirty="0"/>
          </a:p>
        </p:txBody>
      </p:sp>
    </p:spTree>
    <p:extLst>
      <p:ext uri="{BB962C8B-B14F-4D97-AF65-F5344CB8AC3E}">
        <p14:creationId xmlns:p14="http://schemas.microsoft.com/office/powerpoint/2010/main" val="42319826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700" dirty="0"/>
              <a:t>Psichiatria e LONG COVID, </a:t>
            </a:r>
            <a:r>
              <a:rPr lang="it-IT" sz="6000" dirty="0"/>
              <a:t>L.C.</a:t>
            </a:r>
            <a:br>
              <a:rPr lang="it-IT" sz="7300" dirty="0"/>
            </a:br>
            <a:r>
              <a:rPr lang="it-IT" sz="1300" dirty="0"/>
              <a:t>(tratto da Doctor News 33, il quotidiano online del Medico Italiano)</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Autofit/>
          </a:bodyPr>
          <a:lstStyle/>
          <a:p>
            <a:pPr algn="just"/>
            <a:r>
              <a:rPr lang="it-IT" sz="2000" dirty="0"/>
              <a:t>23/11/2021 Covid19 lascia danni soprattutto al cervello… potrebbe essere l’organo «bruciato» sul lungo periodo… …studio </a:t>
            </a:r>
            <a:r>
              <a:rPr lang="it-IT" sz="2000" dirty="0" err="1"/>
              <a:t>Covid</a:t>
            </a:r>
            <a:r>
              <a:rPr lang="it-IT" sz="2000" dirty="0"/>
              <a:t> </a:t>
            </a:r>
            <a:r>
              <a:rPr lang="it-IT" sz="2000" dirty="0" err="1"/>
              <a:t>Next</a:t>
            </a:r>
            <a:r>
              <a:rPr lang="it-IT" sz="2000" dirty="0"/>
              <a:t> dell’Università di Brescia e dell'Istituto Neurologico </a:t>
            </a:r>
            <a:r>
              <a:rPr lang="it-IT" sz="2000" dirty="0" err="1"/>
              <a:t>Besta</a:t>
            </a:r>
            <a:r>
              <a:rPr lang="it-IT" sz="2000" dirty="0"/>
              <a:t> di Milano, pubblicati su "</a:t>
            </a:r>
            <a:r>
              <a:rPr lang="it-IT" sz="2000" dirty="0" err="1"/>
              <a:t>Neurological</a:t>
            </a:r>
            <a:r>
              <a:rPr lang="it-IT" sz="2000" dirty="0"/>
              <a:t> Sciences. … 165 pazienti ricoverati ospedale (Brescia) con Covid19 di gravità medio-alta… i sintomi respiratori e metabolici hanno un picco durante la degenza e tendono a ridursi fino a stabilizzarsi poi …, i disturbi neurologici e psichiatrici hanno un andamento opposto e iniziano ad aumentare una volta risolta la fase acuta dell'infezione… Fino al 70% dei pazienti con malattia medio grave riporta sintomi neurologici a 6 mesi di distanza (stanchezza cronica 34%, disturbi di memoria e concentrazione 32%, disturbi del sonno 31%, mialgie 30% , depressione e ansia 27%).… </a:t>
            </a:r>
          </a:p>
          <a:p>
            <a:pPr algn="just"/>
            <a:r>
              <a:rPr lang="it-IT" sz="2000" dirty="0"/>
              <a:t>Questi problemi si stanno rilevando spesso anche in Pz che hanno avuto malattia lieve.</a:t>
            </a:r>
            <a:br>
              <a:rPr lang="it-IT" sz="2000" dirty="0"/>
            </a:br>
            <a:r>
              <a:rPr lang="it-IT" sz="2000" dirty="0"/>
              <a:t>Sembrano avere un ruolo i meccanismi </a:t>
            </a:r>
            <a:r>
              <a:rPr lang="it-IT" sz="2000" dirty="0" err="1"/>
              <a:t>neuroinfiammatori</a:t>
            </a:r>
            <a:r>
              <a:rPr lang="it-IT" sz="2000" dirty="0"/>
              <a:t> indotti dall'infezione, le condizioni pregresse dell'individuo, e la condizione  vissuta di stress. Covid19 può indurre difetti di ossigenazione cerebrale tali da interferire con le abituali capacità cognitive, emotive e comportamentali. Anche l'esposizione ad alcune terapie, come …i cortisonici, può indurre disturbi neuropsichiatrici. Nei Pz che a seguito del Covid19 hanno sviluppato ansia e depressione … scansioni cerebrali stanno riferendo riduzione della materia grigia in aree come l'ippocampo, connesso alla memoria, o in aree associate alle emozioni… Il nostro cervello si sviluppa grazie alle interazioni sociali e lo stress, conseguenza dell'astinenza da contatti imposta dai </a:t>
            </a:r>
            <a:r>
              <a:rPr lang="it-IT" sz="2000" dirty="0" err="1"/>
              <a:t>lockdown</a:t>
            </a:r>
            <a:r>
              <a:rPr lang="it-IT" sz="2000" dirty="0"/>
              <a:t>, è stato molto deleterio per il tessuto cerebrale, soprattutto di bambini, adolescenti e anziani. In particolare potrebbe avere indotto alterazioni nella funzione e morfologia della corteccia prefrontale, connessa a funzioni esecutive, pianificazione e controllo di emozioni e impulsi, che risente moltissimo della mancanza di interazioni sociali. In un adolescente può aumentare la suscettibilità a sviluppare dipendenze, in un anziano accelerare il deterioramento cognitivo</a:t>
            </a:r>
            <a:r>
              <a:rPr lang="it-IT" sz="1800" dirty="0"/>
              <a:t>. </a:t>
            </a:r>
          </a:p>
        </p:txBody>
      </p:sp>
    </p:spTree>
    <p:extLst>
      <p:ext uri="{BB962C8B-B14F-4D97-AF65-F5344CB8AC3E}">
        <p14:creationId xmlns:p14="http://schemas.microsoft.com/office/powerpoint/2010/main" val="25384111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in medicina: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85000" lnSpcReduction="10000"/>
          </a:bodyPr>
          <a:lstStyle/>
          <a:p>
            <a:pPr marL="0" indent="0" algn="ctr">
              <a:buNone/>
            </a:pPr>
            <a:r>
              <a:rPr lang="it-IT" b="1" dirty="0">
                <a:latin typeface="Arial Black" panose="020B0A04020102020204" pitchFamily="34" charset="0"/>
              </a:rPr>
              <a:t>ESAME OBIETTIVO</a:t>
            </a:r>
            <a:r>
              <a:rPr lang="it-IT" dirty="0">
                <a:latin typeface="Arial Black" panose="020B0A04020102020204" pitchFamily="34" charset="0"/>
              </a:rPr>
              <a:t>: </a:t>
            </a:r>
          </a:p>
          <a:p>
            <a:pPr algn="just"/>
            <a:r>
              <a:rPr lang="it-IT" dirty="0"/>
              <a:t>Il metodo clinico e l’esame obiettivo furono praticati sin dall’antichità. La medicina ippocratica e le altre dottrine mediche coeve e successive, si basavano precisamente sull’osservazione dei singoli malati, ossia sulla raccolta di ogni possibile indicazione consentita dall’uso dei cinque sensi, per stabilire una prognosi o una diagnosi sul caso clinico in oggetto. La pratica clinica moderna però cominciò ad assumere un profilo metodologico valido con l’adozione di un approccio sperimentale solo a partire dal XVI secolo.</a:t>
            </a:r>
          </a:p>
          <a:p>
            <a:pPr algn="just"/>
            <a:r>
              <a:rPr lang="it-IT" dirty="0"/>
              <a:t>Obiettività: carattere di ciò che è aderente il più possibile alla realtà dei fatti. In medicina si riferisce al complesso degli elementi clinicamente significativi che emerge dall’esame obiettivo del malato.</a:t>
            </a:r>
          </a:p>
          <a:p>
            <a:pPr algn="just"/>
            <a:r>
              <a:rPr lang="it-IT" dirty="0"/>
              <a:t>Per curiosità: principio o assioma di obiettività o di indifferenza materiale: per la formulazione più generale, in fisica, il comportamento di un sistema (proprietà materiali e costitutive) è indipendente dall’osservatore; in altri termini le funzioni descrittive di un sistema devono essere invarianti rispetto ad arbitrarie variazioni del sistema di riferimento e dell’origine dei tempi. Certo che con la fisica quantistica ciò non è più possibile…. Ma questo è un altro discorso, come pure lo è una citazione di Popper per cui le osservazioni cliniche, come tutte le osservazioni, sono interpretazioni alla luce di teorie.</a:t>
            </a:r>
          </a:p>
          <a:p>
            <a:pPr algn="just"/>
            <a:endParaRPr lang="it-IT" dirty="0"/>
          </a:p>
        </p:txBody>
      </p:sp>
      <p:sp>
        <p:nvSpPr>
          <p:cNvPr id="5" name="AutoShape 2" descr="\\www.treccani.it\export\sites\default\immagini\ap-emporium-202009.jpg">
            <a:hlinkClick r:id="rId2"/>
          </p:cNvPr>
          <p:cNvSpPr>
            <a:spLocks noChangeAspect="1" noChangeArrowheads="1"/>
          </p:cNvSpPr>
          <p:nvPr/>
        </p:nvSpPr>
        <p:spPr bwMode="auto">
          <a:xfrm>
            <a:off x="155575" y="-1825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Tree>
    <p:extLst>
      <p:ext uri="{BB962C8B-B14F-4D97-AF65-F5344CB8AC3E}">
        <p14:creationId xmlns:p14="http://schemas.microsoft.com/office/powerpoint/2010/main" val="12684397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700" dirty="0"/>
              <a:t>Psichiatria e LONG COVID, </a:t>
            </a:r>
            <a:r>
              <a:rPr lang="it-IT" sz="6000" dirty="0"/>
              <a:t>L.C.</a:t>
            </a:r>
            <a:br>
              <a:rPr lang="it-IT" sz="7300" dirty="0"/>
            </a:br>
            <a:r>
              <a:rPr lang="it-IT" sz="1300" dirty="0"/>
              <a:t>(tratto da Doctor News 33, il quotidiano online del Medico Italiano)</a:t>
            </a:r>
          </a:p>
        </p:txBody>
      </p:sp>
      <p:sp>
        <p:nvSpPr>
          <p:cNvPr id="3" name="Segnaposto contenuto 2"/>
          <p:cNvSpPr>
            <a:spLocks noGrp="1"/>
          </p:cNvSpPr>
          <p:nvPr>
            <p:ph idx="1"/>
          </p:nvPr>
        </p:nvSpPr>
        <p:spPr>
          <a:xfrm>
            <a:off x="0" y="1257300"/>
            <a:ext cx="12192000" cy="5600700"/>
          </a:xfrm>
          <a:solidFill>
            <a:srgbClr val="FFFF00"/>
          </a:solidFill>
          <a:ln>
            <a:solidFill>
              <a:schemeClr val="accent1"/>
            </a:solidFill>
          </a:ln>
        </p:spPr>
        <p:txBody>
          <a:bodyPr>
            <a:noAutofit/>
          </a:bodyPr>
          <a:lstStyle/>
          <a:p>
            <a:pPr algn="just"/>
            <a:r>
              <a:rPr lang="it-IT" sz="2000" dirty="0"/>
              <a:t>02/02/2022 … gli inibitori della ricaptazione della serotonina (SSRI) come opzione terapeutica aggiuntiva nel contrasto a Sars-CoV-2. Lo dimostrano due studi analizzati al 23° Congresso della </a:t>
            </a:r>
            <a:r>
              <a:rPr lang="it-IT" sz="2000" dirty="0" err="1"/>
              <a:t>Soc.It</a:t>
            </a:r>
            <a:r>
              <a:rPr lang="it-IT" sz="2000" dirty="0"/>
              <a:t>. di </a:t>
            </a:r>
            <a:r>
              <a:rPr lang="it-IT" sz="2000" dirty="0" err="1"/>
              <a:t>NeuroPsicoFarmacologia</a:t>
            </a:r>
            <a:r>
              <a:rPr lang="it-IT" sz="2000" dirty="0"/>
              <a:t>, SINPF. </a:t>
            </a:r>
          </a:p>
          <a:p>
            <a:pPr algn="just"/>
            <a:r>
              <a:rPr lang="it-IT" sz="2000" dirty="0"/>
              <a:t>Nel primo studio, Stanford </a:t>
            </a:r>
            <a:r>
              <a:rPr lang="it-IT" sz="2000" dirty="0" err="1"/>
              <a:t>University</a:t>
            </a:r>
            <a:r>
              <a:rPr lang="it-IT" sz="2000" dirty="0"/>
              <a:t> School of Medicine, 3401 Pz adulti  con Covid19, trattati con SSRI per la depressione, sono stati confrontati con un gruppo di controllo non trattati, … i due farmaci (fluoxetina e </a:t>
            </a:r>
            <a:r>
              <a:rPr lang="it-IT" sz="2000" dirty="0" err="1"/>
              <a:t>fluvoxamina</a:t>
            </a:r>
            <a:r>
              <a:rPr lang="it-IT" sz="2000" dirty="0"/>
              <a:t>) hanno mostrato di poter ridurre fino al 28% la mortalità nei pazienti Covid-19 con depressione… &lt;Le persone con depressione devono essere considerate soggetti fragili, se contagiate da Sars-CoV-2: … i Pz con disagio psichico hanno un rischio più elevato di andare incontro a esiti peggiori e mortalità in caso di infezione&gt; evidenzia Mencacci, co-presidente della SINPF e Dir. emerito di Neuroscienze e salute Mentale all’ASST Fatebenefratelli-Sacco di Milano. </a:t>
            </a:r>
          </a:p>
          <a:p>
            <a:pPr algn="just"/>
            <a:r>
              <a:rPr lang="it-IT" sz="2000" dirty="0"/>
              <a:t>La </a:t>
            </a:r>
            <a:r>
              <a:rPr lang="it-IT" sz="2000" dirty="0" err="1"/>
              <a:t>fluvoxamina</a:t>
            </a:r>
            <a:r>
              <a:rPr lang="it-IT" sz="2000" dirty="0"/>
              <a:t> potrebbe anche affermarsi come terapia anti-Covid-19 per i Pz senza diagnosi di depressione, sintomatici in fase acuta, per prevenire i ricoveri. Lo studio di fase 3 è del </a:t>
            </a:r>
            <a:r>
              <a:rPr lang="it-IT" sz="2000" dirty="0" err="1"/>
              <a:t>Cardresearch</a:t>
            </a:r>
            <a:r>
              <a:rPr lang="it-IT" sz="2000" dirty="0"/>
              <a:t> della </a:t>
            </a:r>
            <a:r>
              <a:rPr lang="it-IT" sz="2000" dirty="0" err="1"/>
              <a:t>Pontifícia</a:t>
            </a:r>
            <a:r>
              <a:rPr lang="it-IT" sz="2000" dirty="0"/>
              <a:t> </a:t>
            </a:r>
            <a:r>
              <a:rPr lang="it-IT" sz="2000" dirty="0" err="1"/>
              <a:t>Universidade</a:t>
            </a:r>
            <a:r>
              <a:rPr lang="it-IT" sz="2000" dirty="0"/>
              <a:t> </a:t>
            </a:r>
            <a:r>
              <a:rPr lang="it-IT" sz="2000" dirty="0" err="1"/>
              <a:t>Católica</a:t>
            </a:r>
            <a:r>
              <a:rPr lang="it-IT" sz="2000" dirty="0"/>
              <a:t> de </a:t>
            </a:r>
            <a:r>
              <a:rPr lang="it-IT" sz="2000" dirty="0" err="1"/>
              <a:t>Minas</a:t>
            </a:r>
            <a:r>
              <a:rPr lang="it-IT" sz="2000" dirty="0"/>
              <a:t> Gerais, a Belo Horizonte (Brasile). I Pz sono stati assegnati in modo randomizzato a </a:t>
            </a:r>
            <a:r>
              <a:rPr lang="it-IT" sz="2000" dirty="0" err="1"/>
              <a:t>fluvoxamina</a:t>
            </a:r>
            <a:r>
              <a:rPr lang="it-IT" sz="2000" dirty="0"/>
              <a:t> (741 Pz con 100 mg x 2/g per 10 gg) o placebo (756 Pz). Il trattamento ha ridotto del 32% il rischio di ricovero ospedaliero per Covid-19. &lt;Dati incoraggianti spiegati grazie all'effetto antinfiammatorio dimostrato per gli SSRI&gt; commenta </a:t>
            </a:r>
            <a:r>
              <a:rPr lang="it-IT" sz="2000" b="1" dirty="0"/>
              <a:t>Balestrieri</a:t>
            </a:r>
            <a:r>
              <a:rPr lang="it-IT" sz="2000" dirty="0"/>
              <a:t>, co-presidente SINPF e Prof. Ordinario di Psichiatria all'Università di Udine. &lt;Nei Pz con depressione, questi farmaci riducono i livelli di citochine </a:t>
            </a:r>
            <a:r>
              <a:rPr lang="it-IT" sz="2000" dirty="0" err="1"/>
              <a:t>proinfiammatorie</a:t>
            </a:r>
            <a:r>
              <a:rPr lang="it-IT" sz="2000" dirty="0"/>
              <a:t> (interleuchina-Il-4, Il-6 e Il-10) sia plasmatiche che cerebrali: nei Pz con Sars-CoV-2 potrebbe ridurre il rischio della tempesta </a:t>
            </a:r>
            <a:r>
              <a:rPr lang="it-IT" sz="2000" dirty="0" err="1"/>
              <a:t>citochinica</a:t>
            </a:r>
            <a:r>
              <a:rPr lang="it-IT" sz="2000" dirty="0"/>
              <a:t> che induce aggravamento e danni d'organo che portano al decesso. Esiste anche l'ipotesi che gli SSRI siano antivirali diretti&gt;</a:t>
            </a:r>
          </a:p>
        </p:txBody>
      </p:sp>
    </p:spTree>
    <p:extLst>
      <p:ext uri="{BB962C8B-B14F-4D97-AF65-F5344CB8AC3E}">
        <p14:creationId xmlns:p14="http://schemas.microsoft.com/office/powerpoint/2010/main" val="14150799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3" name="Rettangolo 2"/>
          <p:cNvSpPr/>
          <p:nvPr/>
        </p:nvSpPr>
        <p:spPr>
          <a:xfrm>
            <a:off x="223773" y="838135"/>
            <a:ext cx="11793228" cy="3139321"/>
          </a:xfrm>
          <a:prstGeom prst="rect">
            <a:avLst/>
          </a:prstGeom>
          <a:noFill/>
        </p:spPr>
        <p:txBody>
          <a:bodyPr wrap="none" lIns="91440" tIns="45720" rIns="91440" bIns="45720">
            <a:spAutoFit/>
          </a:bodyPr>
          <a:lstStyle/>
          <a:p>
            <a:pPr algn="ctr"/>
            <a:r>
              <a:rPr lang="it-IT" sz="6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Arial Rounded MT Bold" panose="020F0704030504030204" pitchFamily="34" charset="0"/>
              </a:rPr>
              <a:t>...e per evitare …</a:t>
            </a:r>
          </a:p>
          <a:p>
            <a:pPr algn="ctr"/>
            <a:endParaRPr lang="it-IT" sz="6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Arial Rounded MT Bold" panose="020F0704030504030204" pitchFamily="34" charset="0"/>
            </a:endParaRPr>
          </a:p>
          <a:p>
            <a:pPr algn="ctr"/>
            <a:r>
              <a:rPr lang="it-IT" sz="6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Arial Rounded MT Bold" panose="020F0704030504030204" pitchFamily="34" charset="0"/>
              </a:rPr>
              <a:t>GRAZIE PER L’ATTENZIONE</a:t>
            </a:r>
          </a:p>
        </p:txBody>
      </p:sp>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6448" y="3977456"/>
            <a:ext cx="2685288" cy="2685288"/>
          </a:xfrm>
          <a:prstGeom prst="rect">
            <a:avLst/>
          </a:prstGeom>
        </p:spPr>
      </p:pic>
      <p:pic>
        <p:nvPicPr>
          <p:cNvPr id="4" name="Immagin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51881" y="3797624"/>
            <a:ext cx="2865120" cy="2865120"/>
          </a:xfrm>
          <a:prstGeom prst="rect">
            <a:avLst/>
          </a:prstGeom>
        </p:spPr>
      </p:pic>
      <p:pic>
        <p:nvPicPr>
          <p:cNvPr id="8" name="Immagin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34881" y="312138"/>
            <a:ext cx="2182120" cy="2370102"/>
          </a:xfrm>
          <a:prstGeom prst="rect">
            <a:avLst/>
          </a:prstGeom>
        </p:spPr>
      </p:pic>
    </p:spTree>
    <p:extLst>
      <p:ext uri="{BB962C8B-B14F-4D97-AF65-F5344CB8AC3E}">
        <p14:creationId xmlns:p14="http://schemas.microsoft.com/office/powerpoint/2010/main" val="25840870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in medicina: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a:bodyPr>
          <a:lstStyle/>
          <a:p>
            <a:pPr marL="0" indent="0" algn="ctr">
              <a:buNone/>
            </a:pPr>
            <a:r>
              <a:rPr lang="it-IT" b="1" dirty="0">
                <a:latin typeface="Arial Black" panose="020B0A04020102020204" pitchFamily="34" charset="0"/>
              </a:rPr>
              <a:t>ESAME OBIETTIVO</a:t>
            </a:r>
            <a:r>
              <a:rPr lang="it-IT" dirty="0">
                <a:latin typeface="Arial Black" panose="020B0A04020102020204" pitchFamily="34" charset="0"/>
              </a:rPr>
              <a:t>: </a:t>
            </a:r>
          </a:p>
          <a:p>
            <a:pPr algn="just"/>
            <a:r>
              <a:rPr lang="it-IT" dirty="0"/>
              <a:t>Aspetto generale: costituzione, età apparente, nutrizione, decubito, dispnea, facies</a:t>
            </a:r>
          </a:p>
          <a:p>
            <a:pPr algn="just"/>
            <a:r>
              <a:rPr lang="it-IT" dirty="0"/>
              <a:t>Cute e annessi – Sottocute - Linfonodi</a:t>
            </a:r>
          </a:p>
          <a:p>
            <a:pPr algn="just"/>
            <a:r>
              <a:rPr lang="it-IT" dirty="0"/>
              <a:t>Capo – Occhi – Orecchie – Naso – Orofaringe - Collo</a:t>
            </a:r>
          </a:p>
          <a:p>
            <a:pPr algn="just"/>
            <a:r>
              <a:rPr lang="it-IT" dirty="0"/>
              <a:t>Colonna vertebrale</a:t>
            </a:r>
          </a:p>
          <a:p>
            <a:pPr algn="just"/>
            <a:r>
              <a:rPr lang="it-IT" dirty="0"/>
              <a:t>Torace – Petto – Cuore </a:t>
            </a:r>
          </a:p>
          <a:p>
            <a:pPr algn="just"/>
            <a:r>
              <a:rPr lang="it-IT" dirty="0"/>
              <a:t>Addome – Genitali (Esplorazione vaginale) – Esplorazione rettale</a:t>
            </a:r>
          </a:p>
          <a:p>
            <a:pPr algn="just"/>
            <a:r>
              <a:rPr lang="it-IT" dirty="0"/>
              <a:t>Arti – Polsi arteriosi – Varici – Ulcere </a:t>
            </a:r>
          </a:p>
          <a:p>
            <a:pPr algn="just"/>
            <a:r>
              <a:rPr lang="it-IT" dirty="0"/>
              <a:t>Riflessi nervosi</a:t>
            </a:r>
          </a:p>
          <a:p>
            <a:pPr algn="just"/>
            <a:r>
              <a:rPr lang="it-IT" dirty="0"/>
              <a:t>Dati generali: Peso, Altezza, BMI, T, Frequenze (cuore, respiro), </a:t>
            </a:r>
            <a:r>
              <a:rPr lang="it-IT" dirty="0" err="1"/>
              <a:t>Sat</a:t>
            </a:r>
            <a:r>
              <a:rPr lang="it-IT" dirty="0"/>
              <a:t>. O</a:t>
            </a:r>
            <a:r>
              <a:rPr lang="it-IT" sz="2000" dirty="0"/>
              <a:t>2</a:t>
            </a:r>
            <a:r>
              <a:rPr lang="it-IT" dirty="0"/>
              <a:t> AA, PA</a:t>
            </a:r>
          </a:p>
        </p:txBody>
      </p:sp>
      <p:sp>
        <p:nvSpPr>
          <p:cNvPr id="5" name="AutoShape 2" descr="\\www.treccani.it\export\sites\default\immagini\ap-emporium-202009.jpg">
            <a:hlinkClick r:id="rId2"/>
          </p:cNvPr>
          <p:cNvSpPr>
            <a:spLocks noChangeAspect="1" noChangeArrowheads="1"/>
          </p:cNvSpPr>
          <p:nvPr/>
        </p:nvSpPr>
        <p:spPr bwMode="auto">
          <a:xfrm>
            <a:off x="155575" y="-1825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Tree>
    <p:extLst>
      <p:ext uri="{BB962C8B-B14F-4D97-AF65-F5344CB8AC3E}">
        <p14:creationId xmlns:p14="http://schemas.microsoft.com/office/powerpoint/2010/main" val="10082714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fade">
                                      <p:cBhvr>
                                        <p:cTn id="5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in medicina: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a:bodyPr>
          <a:lstStyle/>
          <a:p>
            <a:pPr marL="0" indent="0" algn="ctr">
              <a:buNone/>
            </a:pPr>
            <a:r>
              <a:rPr lang="it-IT" b="1" dirty="0">
                <a:latin typeface="Arial Black" panose="020B0A04020102020204" pitchFamily="34" charset="0"/>
              </a:rPr>
              <a:t>DIAGNOSO CLINICA</a:t>
            </a:r>
          </a:p>
          <a:p>
            <a:pPr algn="just"/>
            <a:r>
              <a:rPr lang="it-IT" dirty="0"/>
              <a:t>Mentre in alcuni casi assai semplici la diagnosi può essere diretta, ossia formulabile, essenzialmente, sulla base della semplice ispezione o esame obiettivo (come è il caso, per es., di alcuni comuni esantemi infantili), il più delle volte, invece, essa è il risultato di una complessa analisi di vari ordini di elementi che vengono ricercati, elaborati e concatenati in vari momenti: l’ordinata e completa raccolta dell’anamnesi, il rilievo dei sintomi attraverso l’esame obiettivo, la ponderata valutazione e interpretazione di essi, l’orientativo incasellamento nosografico del caso in esame, la critica discriminazione di quest’ultimo dagli altri quadri morbosi che possono in qualche modo simularlo o rispecchiarlo (</a:t>
            </a:r>
            <a:r>
              <a:rPr lang="it-IT" b="1" dirty="0"/>
              <a:t>DIAGNOSI DIFFERENZIALE</a:t>
            </a:r>
            <a:r>
              <a:rPr lang="it-IT" dirty="0"/>
              <a:t>). Tutto ciò presuppone la conoscenza della patologia generale e speciale, della semeiotica e della clinica, oltreché dell’anatomia e della fisiologia. </a:t>
            </a:r>
          </a:p>
        </p:txBody>
      </p:sp>
    </p:spTree>
    <p:extLst>
      <p:ext uri="{BB962C8B-B14F-4D97-AF65-F5344CB8AC3E}">
        <p14:creationId xmlns:p14="http://schemas.microsoft.com/office/powerpoint/2010/main" val="25843415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in medicina: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92500"/>
          </a:bodyPr>
          <a:lstStyle/>
          <a:p>
            <a:pPr marL="0" indent="0" algn="ctr">
              <a:buNone/>
            </a:pPr>
            <a:r>
              <a:rPr lang="it-IT" b="1" dirty="0">
                <a:latin typeface="Arial Black" panose="020B0A04020102020204" pitchFamily="34" charset="0"/>
              </a:rPr>
              <a:t>DIAGNOSI STRUMENTALE</a:t>
            </a:r>
            <a:r>
              <a:rPr lang="it-IT" b="1" i="1" dirty="0"/>
              <a:t> </a:t>
            </a:r>
          </a:p>
          <a:p>
            <a:pPr algn="just"/>
            <a:r>
              <a:rPr lang="it-IT" dirty="0"/>
              <a:t>Sempre più, per giungere a conclusioni diagnostiche, è indispensabile avvalersi di vari mezzi d’indagine: microscopici, chimici, microbiologici, immunologici e radioimmunologici, elettrodiagnostici, radiologici, scintigrafici, ecografici, etc. Servono a convalidare la diagnosi clinica, o a corredarla con l’eziologia e la sede delle alterazioni anatomiche. Talora, però, solo l’ulteriore decorso della malattia può rendere possibile la diagnosi, quando il quadro morboso assuma una fisionomia più definita e gli esami espletati, prima negativi, permettano un  orientamento preciso. In taluni casi la diagnosi può venire formulata solo dopo la guarigione tramite riscontri immunitari (malattie infettive poco caratteristiche o di breve durata) oppure post </a:t>
            </a:r>
            <a:r>
              <a:rPr lang="it-IT" dirty="0" err="1"/>
              <a:t>mortem</a:t>
            </a:r>
            <a:r>
              <a:rPr lang="it-IT" dirty="0"/>
              <a:t> con l’esame autoptico a seguito di malattie letali non diagnosticate in vita. Innumerevoli difficoltà possono favorire errori diagnostici: la presenza di sintomi legati a malattie pregresse o ad altre in atto, l’atipicità o la novità della forma clinica, la scarsità o la sovrabbondanza dei suoi sintomi, etc. La precisa formulazione di una diagnosi consente di orientarsi </a:t>
            </a:r>
            <a:r>
              <a:rPr lang="it-IT" dirty="0" err="1"/>
              <a:t>ca</a:t>
            </a:r>
            <a:r>
              <a:rPr lang="it-IT" dirty="0"/>
              <a:t>. la prognosi (solitamente anche </a:t>
            </a:r>
            <a:r>
              <a:rPr lang="it-IT" dirty="0" err="1"/>
              <a:t>ca</a:t>
            </a:r>
            <a:r>
              <a:rPr lang="it-IT" dirty="0"/>
              <a:t>. l’eziologia) e di impostare razionalmente la terapia. </a:t>
            </a:r>
          </a:p>
        </p:txBody>
      </p:sp>
    </p:spTree>
    <p:extLst>
      <p:ext uri="{BB962C8B-B14F-4D97-AF65-F5344CB8AC3E}">
        <p14:creationId xmlns:p14="http://schemas.microsoft.com/office/powerpoint/2010/main" val="24276665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in psicopatologia: </a:t>
            </a:r>
            <a:br>
              <a:rPr lang="it-IT" sz="6600" dirty="0"/>
            </a:br>
            <a:r>
              <a:rPr lang="it-IT" sz="1200" dirty="0"/>
              <a:t>[molto liberamente tratto da Il Colloquio Clinico e la Diagnosi Differenziale, </a:t>
            </a:r>
            <a:r>
              <a:rPr lang="it-IT" sz="1200" dirty="0" err="1"/>
              <a:t>M.C.Gislon</a:t>
            </a:r>
            <a:r>
              <a:rPr lang="it-IT" sz="1200" dirty="0"/>
              <a:t>, Bollati </a:t>
            </a:r>
            <a:r>
              <a:rPr lang="it-IT" sz="1200" dirty="0" err="1"/>
              <a:t>Boringhieri</a:t>
            </a:r>
            <a:r>
              <a:rPr lang="it-IT" sz="1200" dirty="0"/>
              <a:t>]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lnSpcReduction="10000"/>
          </a:bodyPr>
          <a:lstStyle/>
          <a:p>
            <a:pPr marL="0" indent="0" algn="ctr">
              <a:buNone/>
            </a:pPr>
            <a:r>
              <a:rPr lang="it-IT" sz="4300" b="1" dirty="0">
                <a:latin typeface="Arial Black" panose="020B0A04020102020204" pitchFamily="34" charset="0"/>
              </a:rPr>
              <a:t>Processo </a:t>
            </a:r>
          </a:p>
          <a:p>
            <a:pPr algn="just"/>
            <a:r>
              <a:rPr lang="it-IT" sz="3200" b="1" dirty="0"/>
              <a:t>esame obiettivo ≡ COLLOQUIO CLINICO </a:t>
            </a:r>
            <a:r>
              <a:rPr lang="it-IT" sz="2400" b="1" dirty="0"/>
              <a:t>(differente da altre forme di colloquio e da altri incontri tra Clinici e Pz)</a:t>
            </a:r>
          </a:p>
          <a:p>
            <a:pPr algn="just"/>
            <a:r>
              <a:rPr lang="it-IT" sz="3200" b="1" dirty="0"/>
              <a:t>anamnesi</a:t>
            </a:r>
            <a:r>
              <a:rPr lang="it-IT" sz="3200" dirty="0"/>
              <a:t> </a:t>
            </a:r>
            <a:r>
              <a:rPr lang="it-IT" sz="3200" b="1" dirty="0"/>
              <a:t>≡ RACCOLTA DATI E INFORMAZIONI </a:t>
            </a:r>
            <a:r>
              <a:rPr lang="it-IT" sz="2400" b="1" dirty="0"/>
              <a:t>(richiede schema di riferimento teorico e il possesso di tecniche adeguate)</a:t>
            </a:r>
            <a:endParaRPr lang="it-IT" sz="3800" dirty="0"/>
          </a:p>
          <a:p>
            <a:pPr algn="just"/>
            <a:r>
              <a:rPr lang="it-IT" sz="3200" b="1" dirty="0"/>
              <a:t>diagnosi strumentale ≡ ESAMI FISICI </a:t>
            </a:r>
            <a:r>
              <a:rPr lang="it-IT" sz="2400" b="1" dirty="0"/>
              <a:t>(PET, RNM, TAC, EE, EEG, visite specialistiche)</a:t>
            </a:r>
            <a:r>
              <a:rPr lang="it-IT" sz="3200" b="1" dirty="0"/>
              <a:t>/ PSICOLOGICI </a:t>
            </a:r>
            <a:r>
              <a:rPr lang="it-IT" sz="2400" b="1" dirty="0"/>
              <a:t>(test psicodiagnostici, neuropsicologici, scale valutazione, MMPI, WAIS, etc.)</a:t>
            </a:r>
            <a:endParaRPr lang="it-IT" sz="3800" dirty="0"/>
          </a:p>
          <a:p>
            <a:pPr algn="just"/>
            <a:r>
              <a:rPr lang="it-IT" sz="3200" b="1" dirty="0"/>
              <a:t>diagnosi clinica ≡ DIAGNOSI CLINICA E DIFFERENZIALE </a:t>
            </a:r>
            <a:r>
              <a:rPr lang="it-IT" sz="2400" b="1" dirty="0"/>
              <a:t>(il Clinico deve individuare se vi sia stato psicopatologico e che caratteristiche abbia        formulare un diagnosi = di che patologia si tratta, quanto sia grave e quanto incida sul funzionamento del Pz e del suo ambito sociale       indicare se sia opportuno un progetto terapeutico e con quale tipo di trattamento adeguato)</a:t>
            </a:r>
            <a:endParaRPr lang="it-IT" sz="3800" dirty="0"/>
          </a:p>
        </p:txBody>
      </p:sp>
      <p:sp>
        <p:nvSpPr>
          <p:cNvPr id="4" name="Freccia a destra 3"/>
          <p:cNvSpPr/>
          <p:nvPr/>
        </p:nvSpPr>
        <p:spPr>
          <a:xfrm>
            <a:off x="9672035" y="5215945"/>
            <a:ext cx="321583" cy="2060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 name="Immagine 4"/>
          <p:cNvPicPr>
            <a:picLocks noChangeAspect="1"/>
          </p:cNvPicPr>
          <p:nvPr/>
        </p:nvPicPr>
        <p:blipFill>
          <a:blip r:embed="rId2"/>
          <a:stretch>
            <a:fillRect/>
          </a:stretch>
        </p:blipFill>
        <p:spPr>
          <a:xfrm>
            <a:off x="3787405" y="5754055"/>
            <a:ext cx="341406" cy="243861"/>
          </a:xfrm>
          <a:prstGeom prst="rect">
            <a:avLst/>
          </a:prstGeom>
        </p:spPr>
      </p:pic>
    </p:spTree>
    <p:extLst>
      <p:ext uri="{BB962C8B-B14F-4D97-AF65-F5344CB8AC3E}">
        <p14:creationId xmlns:p14="http://schemas.microsoft.com/office/powerpoint/2010/main" val="9463920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3094608169"/>
              </p:ext>
            </p:extLst>
          </p:nvPr>
        </p:nvGraphicFramePr>
        <p:xfrm>
          <a:off x="0" y="1524000"/>
          <a:ext cx="12192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olo 1"/>
          <p:cNvSpPr>
            <a:spLocks noGrp="1"/>
          </p:cNvSpPr>
          <p:nvPr>
            <p:ph type="title"/>
          </p:nvPr>
        </p:nvSpPr>
        <p:spPr>
          <a:xfrm>
            <a:off x="0" y="1"/>
            <a:ext cx="12192000" cy="1267325"/>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in psicopatologia:</a:t>
            </a:r>
          </a:p>
        </p:txBody>
      </p:sp>
    </p:spTree>
    <p:extLst>
      <p:ext uri="{BB962C8B-B14F-4D97-AF65-F5344CB8AC3E}">
        <p14:creationId xmlns:p14="http://schemas.microsoft.com/office/powerpoint/2010/main" val="14078466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3741</TotalTime>
  <Words>8070</Words>
  <Application>Microsoft Office PowerPoint</Application>
  <PresentationFormat>Widescreen</PresentationFormat>
  <Paragraphs>330</Paragraphs>
  <Slides>41</Slides>
  <Notes>2</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41</vt:i4>
      </vt:variant>
    </vt:vector>
  </HeadingPairs>
  <TitlesOfParts>
    <vt:vector size="48" baseType="lpstr">
      <vt:lpstr>Arial</vt:lpstr>
      <vt:lpstr>Arial Black</vt:lpstr>
      <vt:lpstr>Arial Rounded MT Bold</vt:lpstr>
      <vt:lpstr>Calibri</vt:lpstr>
      <vt:lpstr>Calibri Light</vt:lpstr>
      <vt:lpstr>Wingdings</vt:lpstr>
      <vt:lpstr>Tema di Office</vt:lpstr>
      <vt:lpstr>Lettura del sintomo e diagnosi precoce in psichiatria:                              </vt:lpstr>
      <vt:lpstr>DIAGNOSI in medicina:  [liberamente tratto da Vocabolario/Enciclopedia Treccani on line e Moderni Aspetti di Semeiotica Medica, N.Dioguardi e G.P.Sanna, Soc.Ed. Universo]  </vt:lpstr>
      <vt:lpstr>DIAGNOSI in medicina: </vt:lpstr>
      <vt:lpstr>DIAGNOSI in medicina: </vt:lpstr>
      <vt:lpstr>DIAGNOSI in medicina:  </vt:lpstr>
      <vt:lpstr>DIAGNOSI in medicina: </vt:lpstr>
      <vt:lpstr>DIAGNOSI in medicina: </vt:lpstr>
      <vt:lpstr>DIAGNOSI in psicopatologia:  [molto liberamente tratto da Il Colloquio Clinico e la Diagnosi Differenziale, M.C.Gislon, Bollati Boringhieri] </vt:lpstr>
      <vt:lpstr>DIAGNOSI in psicopatologia:</vt:lpstr>
      <vt:lpstr>DIAGNOSI in psicopatologia:  </vt:lpstr>
      <vt:lpstr>DIAGNOSI DSM-5:  [liberamente tratto da DSM-5, APA, Raffaello Cortina Editore] </vt:lpstr>
      <vt:lpstr>DIAGNOSI DSM-5:</vt:lpstr>
      <vt:lpstr>DIAGNOSI ICD-10:  [liberamente tratto da ICD-10, OMS, Masson Editore] </vt:lpstr>
      <vt:lpstr>DIAGNOSI ICD-10:</vt:lpstr>
      <vt:lpstr>DIAGNOSI ICD-10 E DSM-5</vt:lpstr>
      <vt:lpstr>CLASSIFICAZIONE in medicina: [liberamente tratto da Classificazione e Diagnosi ed ICD-10, G.De Girolamo OMS, Ginevra, Epidemiologia e Psichiatria Sociale, 2/2/1993] </vt:lpstr>
      <vt:lpstr>CLASSIFICAZIONE in psichiatria: [liberamente tratto da Classificazione e Diagnosi ed ICD-10, G.DeGirolamo OMS, Epidemiologia e Psichiatria Sociale, 2/2/1993, e da La Diagnosi in Psichiatria ed in Psicanalisi, B.Castiglioni, 2005] </vt:lpstr>
      <vt:lpstr>CLASSIFICAZIONE in psichiatria: </vt:lpstr>
      <vt:lpstr>DIAGNOSI in psicopatologia:  [molto liberamente tratto da Il Colloquio Clinico e la Diagnosi Differenziale, M.C.Gislon, Bollati Boringhieri] </vt:lpstr>
      <vt:lpstr>ESORDI PSICOTICI: [liberamente tratto da l’Esordio Psicotico, Una procedura di intervento precoce e multidisciplinare, S. Bisogno e P. Falanga e E. Scarpellini, Cognitivismo Clinico (2019) 16,2, G. Fioriti Editore] </vt:lpstr>
      <vt:lpstr>ESORDI PSICOTICI: il I° break down [liberamente tratto da l’Esordio Psicotico, Una procedura di intervento precoce e multidisciplinare, S. Bisogno e P. Falanga e E. Scarpellini, Cognitivismo Clinico (2019) 16,2, G. Fioriti Editore] </vt:lpstr>
      <vt:lpstr>ESORDI PSICOTICI: il I° break down [liberamente tratto da l’Esordio Psicotico, Una procedura di intervento precoce e multidisciplinare, S. Bisogno e P. Falanga e E. Scarpellini, Cognitivismo Clinico (2019) 16,2, G. Fioriti Editore] </vt:lpstr>
      <vt:lpstr>ESORDI PSICOTICI:DISTURBO BIPOLARE (liberamente tratto da Doctor News 33, il quotidiano online del Medico Italiano, 15/11/2021] </vt:lpstr>
      <vt:lpstr>DEPRESSIONE</vt:lpstr>
      <vt:lpstr>DEPRESSIONE come malattia</vt:lpstr>
      <vt:lpstr>DEPRESSIONE infantile DSM-5</vt:lpstr>
      <vt:lpstr>DEPRESSIONE in adolescenza DSM-5 </vt:lpstr>
      <vt:lpstr>DEPRESSIONE adulta ICD-10</vt:lpstr>
      <vt:lpstr>DEPRESSIONE senile ICD-10</vt:lpstr>
      <vt:lpstr>DEPRESSIONE nel Pz Anziano</vt:lpstr>
      <vt:lpstr>  DEPRESSIONE          DEMENZA</vt:lpstr>
      <vt:lpstr>DEPRESSIONE POST PARTUM (liberamente tratto da Manuale MSD, Depressione post partum, J. Moldenhauer, aggiornato al 2020))</vt:lpstr>
      <vt:lpstr>DEPRESSIONE POST PARTUM (liberamente tratto da Manuale MSD, Depressione post partum, J. Moldenhauer, aggiornato al 2020))</vt:lpstr>
      <vt:lpstr>DEPRESSIONE POST PARTUM (liberamente tratto da Manuale MSD, Depressione post partum, J. Moldenhauer, aggiornato al 2020))</vt:lpstr>
      <vt:lpstr>Disturbi da SOMATIZZAZIONE (liberamente tratto da Manuale MSD, panoramica sulla somatizzazione,  J. E. Dimsdale, aggiornato al 2020))</vt:lpstr>
      <vt:lpstr>Disturbi CONDOTTA ALIMENTARE (liberamente tratto da Manuale MSD, panoramica disturbi dell’alimentazione,  E. Attia e B.T. Walsh, aggiornato al 2020))</vt:lpstr>
      <vt:lpstr>Disturbi CONDOTTA ALIMENTARE (liberamente tratto da Manuale MSD, panoramica disturbi dell’alimentazione,  E. Attia e B.T. Walsh, aggiornato al 2020))</vt:lpstr>
      <vt:lpstr>Psichiatria e LONG COVID, L.C. (tratto da Doctor News 33, il quotidiano online del Medico Italiano)</vt:lpstr>
      <vt:lpstr>Psichiatria e LONG COVID, L.C. (tratto da Doctor News 33, il quotidiano online del Medico Italiano)</vt:lpstr>
      <vt:lpstr>Psichiatria e LONG COVID, L.C. (tratto da Doctor News 33, il quotidiano online del Medico Italiano)</vt:lpstr>
      <vt:lpstr>Presentazione standard di PowerPoint</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c:creator>
  <cp:lastModifiedBy>Barbara</cp:lastModifiedBy>
  <cp:revision>324</cp:revision>
  <dcterms:created xsi:type="dcterms:W3CDTF">2019-03-11T20:12:35Z</dcterms:created>
  <dcterms:modified xsi:type="dcterms:W3CDTF">2022-03-31T10:46:04Z</dcterms:modified>
</cp:coreProperties>
</file>