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2" r:id="rId4"/>
  </p:sldMasterIdLst>
  <p:notesMasterIdLst>
    <p:notesMasterId r:id="rId36"/>
  </p:notesMasterIdLst>
  <p:handoutMasterIdLst>
    <p:handoutMasterId r:id="rId37"/>
  </p:handoutMasterIdLst>
  <p:sldIdLst>
    <p:sldId id="369" r:id="rId5"/>
    <p:sldId id="398" r:id="rId6"/>
    <p:sldId id="393" r:id="rId7"/>
    <p:sldId id="370" r:id="rId8"/>
    <p:sldId id="284" r:id="rId9"/>
    <p:sldId id="285" r:id="rId10"/>
    <p:sldId id="261" r:id="rId11"/>
    <p:sldId id="371" r:id="rId12"/>
    <p:sldId id="409" r:id="rId13"/>
    <p:sldId id="372" r:id="rId14"/>
    <p:sldId id="373" r:id="rId15"/>
    <p:sldId id="364" r:id="rId16"/>
    <p:sldId id="407" r:id="rId17"/>
    <p:sldId id="400" r:id="rId18"/>
    <p:sldId id="401" r:id="rId19"/>
    <p:sldId id="354" r:id="rId20"/>
    <p:sldId id="286" r:id="rId21"/>
    <p:sldId id="307" r:id="rId22"/>
    <p:sldId id="328" r:id="rId23"/>
    <p:sldId id="397" r:id="rId24"/>
    <p:sldId id="405" r:id="rId25"/>
    <p:sldId id="368" r:id="rId26"/>
    <p:sldId id="375" r:id="rId27"/>
    <p:sldId id="376" r:id="rId28"/>
    <p:sldId id="377" r:id="rId29"/>
    <p:sldId id="404" r:id="rId30"/>
    <p:sldId id="392" r:id="rId31"/>
    <p:sldId id="403" r:id="rId32"/>
    <p:sldId id="399" r:id="rId33"/>
    <p:sldId id="408" r:id="rId34"/>
    <p:sldId id="359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morrett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1C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35" autoAdjust="0"/>
    <p:restoredTop sz="86490" autoAdjust="0"/>
  </p:normalViewPr>
  <p:slideViewPr>
    <p:cSldViewPr>
      <p:cViewPr varScale="1">
        <p:scale>
          <a:sx n="63" d="100"/>
          <a:sy n="63" d="100"/>
        </p:scale>
        <p:origin x="222" y="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1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retta Mattia" userId="5f2cde4f-d4eb-4b70-ba23-ae01648fe0e7" providerId="ADAL" clId="{AEA61AA8-A288-4C36-A8DD-A2FEB589B80A}"/>
    <pc:docChg chg="modSld">
      <pc:chgData name="Morretta Mattia" userId="5f2cde4f-d4eb-4b70-ba23-ae01648fe0e7" providerId="ADAL" clId="{AEA61AA8-A288-4C36-A8DD-A2FEB589B80A}" dt="2022-06-13T12:34:13.072" v="0" actId="5793"/>
      <pc:docMkLst>
        <pc:docMk/>
      </pc:docMkLst>
      <pc:sldChg chg="modSp">
        <pc:chgData name="Morretta Mattia" userId="5f2cde4f-d4eb-4b70-ba23-ae01648fe0e7" providerId="ADAL" clId="{AEA61AA8-A288-4C36-A8DD-A2FEB589B80A}" dt="2022-06-13T12:34:13.072" v="0" actId="5793"/>
        <pc:sldMkLst>
          <pc:docMk/>
          <pc:sldMk cId="903882299" sldId="400"/>
        </pc:sldMkLst>
        <pc:spChg chg="mod">
          <ac:chgData name="Morretta Mattia" userId="5f2cde4f-d4eb-4b70-ba23-ae01648fe0e7" providerId="ADAL" clId="{AEA61AA8-A288-4C36-A8DD-A2FEB589B80A}" dt="2022-06-13T12:34:13.072" v="0" actId="5793"/>
          <ac:spMkLst>
            <pc:docMk/>
            <pc:sldMk cId="903882299" sldId="400"/>
            <ac:spMk id="3" creationId="{00000000-0000-0000-0000-000000000000}"/>
          </ac:spMkLst>
        </pc:spChg>
      </pc:sldChg>
    </pc:docChg>
  </pc:docChgLst>
  <pc:docChgLst>
    <pc:chgData name="Morretta Mattia" userId="S::mmorretta@ats-milano.it::5f2cde4f-d4eb-4b70-ba23-ae01648fe0e7" providerId="AD" clId="Web-{954FB2FE-2015-E21F-5CB4-66FB08782EC6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78AB2-6EF1-49F2-AD19-B813CE7017CC}" type="datetimeFigureOut">
              <a:rPr lang="it-IT" smtClean="0"/>
              <a:t>13/06/2022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/>
              <a:t>Mattia Morretta 2022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E07C5-6FA4-4D26-A62D-C9D21ACF93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97949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it-IT" altLang="it-IT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 altLang="it-IT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it-IT" altLang="it-IT"/>
              <a:t>Mattia Morretta 2022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39EB00-2399-494F-93D8-CEF7AC76363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10953675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675061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329138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226376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962929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601494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57A12FB-80FC-4E21-94C6-FEA8BFD7D3A3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06101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F5B50A-30A5-4C4C-9FE6-C1F3618240DE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31798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F5B50A-30A5-4C4C-9FE6-C1F3618240DE}" type="slidenum">
              <a:rPr lang="it-IT" altLang="it-IT" smtClean="0"/>
              <a:pPr/>
              <a:t>‹N›</a:t>
            </a:fld>
            <a:endParaRPr lang="it-IT" altLang="it-I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0918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F5B50A-30A5-4C4C-9FE6-C1F3618240DE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55158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F5B50A-30A5-4C4C-9FE6-C1F3618240DE}" type="slidenum">
              <a:rPr lang="it-IT" altLang="it-IT" smtClean="0"/>
              <a:pPr/>
              <a:t>‹N›</a:t>
            </a:fld>
            <a:endParaRPr lang="it-IT" altLang="it-I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6327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F5B50A-30A5-4C4C-9FE6-C1F3618240DE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05759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74CA-3908-4E2F-A267-0F0B1C964B39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97488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9955A-EFEB-41A2-9848-303D0C5CA44D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91650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0B3D-C84A-4F6E-B6D3-151E64319685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5603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12BB4F-E58F-41B6-A898-E6602C821BF5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9661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0AAD2B9-14F9-48C4-B3A4-5655118D40C6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3408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A325F73-DCD0-4AD8-9F4E-8BB0562FDACF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5496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180-EC2A-4D6F-8AD2-873B664A2B4B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7983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A9EB2-C3DA-4577-9AD8-FB5B828403D1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05557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743B-10CA-4C68-A50D-681065973201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3488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30EC8F-B46A-4F35-9610-005759C45CEA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720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altLang="it-IT"/>
              <a:t>Mattia Morretta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0F5B50A-30A5-4C4C-9FE6-C1F3618240DE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8668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  <p:sldLayoutId id="2147483905" r:id="rId13"/>
    <p:sldLayoutId id="2147483906" r:id="rId14"/>
    <p:sldLayoutId id="2147483907" r:id="rId15"/>
    <p:sldLayoutId id="2147483908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52433" y="620688"/>
            <a:ext cx="8064896" cy="792088"/>
          </a:xfrm>
        </p:spPr>
        <p:txBody>
          <a:bodyPr>
            <a:noAutofit/>
          </a:bodyPr>
          <a:lstStyle/>
          <a:p>
            <a:r>
              <a:rPr lang="it-IT" sz="2800" b="1" dirty="0">
                <a:solidFill>
                  <a:schemeClr val="accent6">
                    <a:lumMod val="50000"/>
                  </a:schemeClr>
                </a:solidFill>
              </a:rPr>
              <a:t>            </a:t>
            </a:r>
            <a:r>
              <a:rPr lang="it-IT" sz="4400" b="1" dirty="0">
                <a:solidFill>
                  <a:schemeClr val="accent6">
                    <a:lumMod val="50000"/>
                  </a:schemeClr>
                </a:solidFill>
              </a:rPr>
              <a:t>SESSUALITA’ UMANA  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67608" y="1700808"/>
            <a:ext cx="8712968" cy="48965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4000" b="1" dirty="0">
                <a:solidFill>
                  <a:schemeClr val="accent6">
                    <a:lumMod val="50000"/>
                  </a:schemeClr>
                </a:solidFill>
              </a:rPr>
              <a:t>Il sesso non esiste in natura. È pura immaginazione, quindi insaziabile, ineducabile</a:t>
            </a:r>
            <a:br>
              <a:rPr lang="it-IT" sz="40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it-IT" sz="3000" dirty="0">
                <a:solidFill>
                  <a:schemeClr val="accent6">
                    <a:lumMod val="50000"/>
                  </a:schemeClr>
                </a:solidFill>
              </a:rPr>
              <a:t>(E. Flaiano, </a:t>
            </a:r>
            <a:r>
              <a:rPr lang="it-IT" sz="3000" i="1" dirty="0" err="1">
                <a:solidFill>
                  <a:schemeClr val="accent6">
                    <a:lumMod val="50000"/>
                  </a:schemeClr>
                </a:solidFill>
              </a:rPr>
              <a:t>Don’t</a:t>
            </a:r>
            <a:r>
              <a:rPr lang="it-IT" sz="30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it-IT" sz="3000" i="1" dirty="0" err="1">
                <a:solidFill>
                  <a:schemeClr val="accent6">
                    <a:lumMod val="50000"/>
                  </a:schemeClr>
                </a:solidFill>
              </a:rPr>
              <a:t>forget</a:t>
            </a:r>
            <a:r>
              <a:rPr lang="it-IT" sz="3000" dirty="0">
                <a:solidFill>
                  <a:schemeClr val="accent6">
                    <a:lumMod val="50000"/>
                  </a:schemeClr>
                </a:solidFill>
              </a:rPr>
              <a:t>, 1972)</a:t>
            </a:r>
          </a:p>
          <a:p>
            <a:pPr marL="0" indent="0">
              <a:buNone/>
            </a:pPr>
            <a:br>
              <a:rPr lang="it-IT" dirty="0"/>
            </a:br>
            <a:r>
              <a:rPr lang="it-IT" sz="4000" b="1" dirty="0">
                <a:solidFill>
                  <a:schemeClr val="accent6">
                    <a:lumMod val="50000"/>
                  </a:schemeClr>
                </a:solidFill>
              </a:rPr>
              <a:t>Sesso, consolazione della miseria! Nella facilità dell’amore</a:t>
            </a:r>
            <a:br>
              <a:rPr lang="it-IT" sz="40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it-IT" sz="4000" b="1" dirty="0">
                <a:solidFill>
                  <a:schemeClr val="accent6">
                    <a:lumMod val="50000"/>
                  </a:schemeClr>
                </a:solidFill>
              </a:rPr>
              <a:t>il miserabile si sente uomo</a:t>
            </a:r>
            <a:br>
              <a:rPr lang="it-IT" sz="40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it-IT" sz="3000" i="1" dirty="0">
                <a:solidFill>
                  <a:schemeClr val="accent4">
                    <a:lumMod val="50000"/>
                  </a:schemeClr>
                </a:solidFill>
              </a:rPr>
              <a:t>(P. P. Pasolini, La ricchezza, 1955-1959)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89212" y="6381328"/>
            <a:ext cx="7619999" cy="360040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090493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32682"/>
          </a:xfrm>
        </p:spPr>
        <p:txBody>
          <a:bodyPr/>
          <a:lstStyle/>
          <a:p>
            <a:r>
              <a:rPr lang="it-IT" dirty="0"/>
              <a:t>         </a:t>
            </a:r>
            <a:r>
              <a:rPr lang="it-IT" sz="4000" b="1" dirty="0">
                <a:solidFill>
                  <a:schemeClr val="accent1"/>
                </a:solidFill>
              </a:rPr>
              <a:t>PSICOPATIA E SESSUALITA’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05918" y="1556792"/>
            <a:ext cx="8915400" cy="5040560"/>
          </a:xfrm>
        </p:spPr>
        <p:txBody>
          <a:bodyPr>
            <a:noAutofit/>
          </a:bodyPr>
          <a:lstStyle/>
          <a:p>
            <a:r>
              <a:rPr lang="it-IT" sz="3200" dirty="0">
                <a:solidFill>
                  <a:schemeClr val="accent1">
                    <a:lumMod val="75000"/>
                  </a:schemeClr>
                </a:solidFill>
              </a:rPr>
              <a:t>Sintomi emotivi e interpersonali: egocentricità e grandiosità, loquacità, assenza di rimorso e colpa, mancanza di empatia, affettività superficiale, falsità e manipolazione</a:t>
            </a:r>
          </a:p>
          <a:p>
            <a:r>
              <a:rPr lang="it-IT" sz="3200" dirty="0">
                <a:solidFill>
                  <a:schemeClr val="accent1">
                    <a:lumMod val="75000"/>
                  </a:schemeClr>
                </a:solidFill>
              </a:rPr>
              <a:t>Stile di vita e devianza sociale: deficit controllo comportamentale, bisogno di eccitazione, irresponsabilità, precocità problemi di condotta e  antisocialità in età adulta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855640" y="6597352"/>
            <a:ext cx="7353571" cy="216024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748143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89213" y="476672"/>
            <a:ext cx="9575404" cy="792088"/>
          </a:xfrm>
        </p:spPr>
        <p:txBody>
          <a:bodyPr>
            <a:noAutofit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 Neuropsicologia Aggressori Sessuali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89212" y="1412776"/>
            <a:ext cx="8915400" cy="5328592"/>
          </a:xfrm>
        </p:spPr>
        <p:txBody>
          <a:bodyPr>
            <a:noAutofit/>
          </a:bodyPr>
          <a:lstStyle/>
          <a:p>
            <a:r>
              <a:rPr lang="it-IT" sz="2000" b="1" dirty="0">
                <a:solidFill>
                  <a:srgbClr val="002060"/>
                </a:solidFill>
              </a:rPr>
              <a:t>Anomalie corno temporale (destro negli AS, sinistro nei Pedofili)</a:t>
            </a:r>
          </a:p>
          <a:p>
            <a:r>
              <a:rPr lang="it-IT" sz="2000" b="1" dirty="0">
                <a:solidFill>
                  <a:srgbClr val="002060"/>
                </a:solidFill>
              </a:rPr>
              <a:t>Danno Emisfero dominante sinistro: ridotta attivazione ideazione sessuale convenzionale </a:t>
            </a:r>
          </a:p>
          <a:p>
            <a:r>
              <a:rPr lang="it-IT" sz="2000" b="1" dirty="0">
                <a:solidFill>
                  <a:srgbClr val="002060"/>
                </a:solidFill>
              </a:rPr>
              <a:t>Emisfero non dominante destro (risposta sessuale e orgasmica, capacità non verbali e </a:t>
            </a:r>
            <a:r>
              <a:rPr lang="it-IT" sz="2000" b="1" dirty="0" err="1">
                <a:solidFill>
                  <a:srgbClr val="002060"/>
                </a:solidFill>
              </a:rPr>
              <a:t>visuo</a:t>
            </a:r>
            <a:r>
              <a:rPr lang="it-IT" sz="2000" b="1" dirty="0">
                <a:solidFill>
                  <a:srgbClr val="002060"/>
                </a:solidFill>
              </a:rPr>
              <a:t>-spaziali): deficit lobi frontali funzioni esecutive e rigidità pianificazione</a:t>
            </a:r>
          </a:p>
          <a:p>
            <a:r>
              <a:rPr lang="it-IT" sz="2000" b="1" dirty="0">
                <a:solidFill>
                  <a:srgbClr val="002060"/>
                </a:solidFill>
              </a:rPr>
              <a:t>Tendenzialmente QI basso o borderline, ritardo mentale, interruzione studi, sostegno nell’apprendimento, ADHD nel 20% stupratori di adulti e 12% pedofili</a:t>
            </a:r>
          </a:p>
          <a:p>
            <a:r>
              <a:rPr lang="it-IT" sz="2000" b="1" dirty="0">
                <a:solidFill>
                  <a:srgbClr val="002060"/>
                </a:solidFill>
              </a:rPr>
              <a:t>Piccole quantità di alcol danneggiano facoltà corteccia prefrontale (previsione e riduzione errori, ragionamento e controllo impulsi)</a:t>
            </a:r>
          </a:p>
          <a:p>
            <a:r>
              <a:rPr lang="it-IT" sz="2000" b="1" dirty="0">
                <a:solidFill>
                  <a:srgbClr val="002060"/>
                </a:solidFill>
              </a:rPr>
              <a:t>Lunghi periodi di stress compromettono attenzione, capacità di giudizio e altre funzioni corteccia prefrontale, che contiene il più alto livello di recettori ormoni dello stress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89212" y="6305585"/>
            <a:ext cx="7619999" cy="552415"/>
          </a:xfrm>
        </p:spPr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593701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5400" b="1" dirty="0">
                <a:solidFill>
                  <a:schemeClr val="accent2">
                    <a:lumMod val="50000"/>
                  </a:schemeClr>
                </a:solidFill>
              </a:rPr>
              <a:t>   OSSERVATORIO MTS 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>
          <a:xfrm>
            <a:off x="2589212" y="2133600"/>
            <a:ext cx="8915400" cy="4247728"/>
          </a:xfrm>
        </p:spPr>
        <p:txBody>
          <a:bodyPr>
            <a:normAutofit fontScale="92500" lnSpcReduction="10000"/>
          </a:bodyPr>
          <a:lstStyle/>
          <a:p>
            <a:r>
              <a:rPr lang="it-IT" altLang="it-IT" sz="4400" b="1" dirty="0">
                <a:solidFill>
                  <a:schemeClr val="accent2">
                    <a:lumMod val="50000"/>
                  </a:schemeClr>
                </a:solidFill>
              </a:rPr>
              <a:t>Specifiche tipologie sessuali</a:t>
            </a:r>
          </a:p>
          <a:p>
            <a:r>
              <a:rPr lang="it-IT" altLang="it-IT" sz="4400" b="1" dirty="0">
                <a:solidFill>
                  <a:schemeClr val="accent2">
                    <a:lumMod val="50000"/>
                  </a:schemeClr>
                </a:solidFill>
              </a:rPr>
              <a:t>Punti deboli del sesso forte</a:t>
            </a:r>
          </a:p>
          <a:p>
            <a:r>
              <a:rPr lang="it-IT" altLang="it-IT" sz="4400" b="1" dirty="0">
                <a:solidFill>
                  <a:schemeClr val="accent2">
                    <a:lumMod val="50000"/>
                  </a:schemeClr>
                </a:solidFill>
              </a:rPr>
              <a:t>Pregiudizi e chiusure difensive</a:t>
            </a:r>
          </a:p>
          <a:p>
            <a:r>
              <a:rPr lang="it-IT" altLang="it-IT" sz="4400" b="1" dirty="0">
                <a:solidFill>
                  <a:schemeClr val="accent2">
                    <a:lumMod val="50000"/>
                  </a:schemeClr>
                </a:solidFill>
              </a:rPr>
              <a:t>Paura e pensiero magico</a:t>
            </a:r>
          </a:p>
          <a:p>
            <a:r>
              <a:rPr lang="it-IT" altLang="it-IT" sz="4400" b="1" dirty="0">
                <a:solidFill>
                  <a:schemeClr val="accent2">
                    <a:lumMod val="50000"/>
                  </a:schemeClr>
                </a:solidFill>
              </a:rPr>
              <a:t>Isolamento e incomunicabilità</a:t>
            </a:r>
          </a:p>
          <a:p>
            <a:r>
              <a:rPr lang="it-IT" altLang="it-IT" sz="4400" b="1" dirty="0">
                <a:solidFill>
                  <a:schemeClr val="accent2">
                    <a:lumMod val="50000"/>
                  </a:schemeClr>
                </a:solidFill>
              </a:rPr>
              <a:t>Manifestazioni disagio mentale  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3431FE-0B51-4D9A-8FB0-98C416EF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4650"/>
          </a:xfrm>
        </p:spPr>
        <p:txBody>
          <a:bodyPr>
            <a:normAutofit fontScale="90000"/>
          </a:bodyPr>
          <a:lstStyle/>
          <a:p>
            <a:r>
              <a:rPr lang="it-IT" dirty="0"/>
              <a:t>                 </a:t>
            </a:r>
            <a:r>
              <a:rPr lang="it-IT" sz="4000" b="1" dirty="0">
                <a:solidFill>
                  <a:srgbClr val="002060"/>
                </a:solidFill>
              </a:rPr>
              <a:t>MONDI PARALLELI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C12FAEB-1519-4917-8A3D-7367B2A62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228" y="1556792"/>
            <a:ext cx="9721080" cy="5040560"/>
          </a:xfrm>
        </p:spPr>
        <p:txBody>
          <a:bodyPr>
            <a:normAutofit/>
          </a:bodyPr>
          <a:lstStyle/>
          <a:p>
            <a:r>
              <a:rPr lang="it-IT" sz="2800" b="1" dirty="0">
                <a:solidFill>
                  <a:srgbClr val="002060"/>
                </a:solidFill>
              </a:rPr>
              <a:t>Trafile con curante e/o specialisti prima di accedere a servizi dedicati.</a:t>
            </a:r>
          </a:p>
          <a:p>
            <a:r>
              <a:rPr lang="it-IT" sz="2800" b="1" dirty="0">
                <a:solidFill>
                  <a:srgbClr val="002060"/>
                </a:solidFill>
              </a:rPr>
              <a:t>Cure per sintomi genitali senza diagnosi e accertamenti, oppure esami “tranquillanti”, pz che richiede test a sua discrezione </a:t>
            </a:r>
          </a:p>
          <a:p>
            <a:r>
              <a:rPr lang="it-IT" sz="2800" b="1" dirty="0">
                <a:solidFill>
                  <a:srgbClr val="002060"/>
                </a:solidFill>
              </a:rPr>
              <a:t>Al PS per incidenti sessuali o sintomi genitali</a:t>
            </a:r>
          </a:p>
          <a:p>
            <a:r>
              <a:rPr lang="it-IT" sz="2800" b="1" dirty="0">
                <a:solidFill>
                  <a:srgbClr val="002060"/>
                </a:solidFill>
              </a:rPr>
              <a:t>Utenti che ricorrono solo a prestazioni private all’insaputa del curante </a:t>
            </a:r>
          </a:p>
          <a:p>
            <a:r>
              <a:rPr lang="it-IT" sz="2800" b="1" dirty="0">
                <a:solidFill>
                  <a:srgbClr val="002060"/>
                </a:solidFill>
              </a:rPr>
              <a:t>Autotest farmacia, ruolo ONG</a:t>
            </a:r>
          </a:p>
          <a:p>
            <a:r>
              <a:rPr lang="it-IT" sz="2800" b="1" dirty="0">
                <a:solidFill>
                  <a:srgbClr val="002060"/>
                </a:solidFill>
              </a:rPr>
              <a:t>Test e cure minorenni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188228" y="6597352"/>
            <a:ext cx="8020983" cy="260648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784471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88666"/>
          </a:xfrm>
        </p:spPr>
        <p:txBody>
          <a:bodyPr/>
          <a:lstStyle/>
          <a:p>
            <a:r>
              <a:rPr lang="it-IT" dirty="0"/>
              <a:t>             </a:t>
            </a:r>
            <a:r>
              <a:rPr lang="it-IT" b="1" dirty="0">
                <a:solidFill>
                  <a:srgbClr val="002060"/>
                </a:solidFill>
              </a:rPr>
              <a:t>VARIE ED EVENTUALI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89212" y="1412776"/>
            <a:ext cx="8915400" cy="5328592"/>
          </a:xfrm>
        </p:spPr>
        <p:txBody>
          <a:bodyPr>
            <a:noAutofit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Conseguenze riproduttive, epatiche, tumorali, neuropsichiatriche</a:t>
            </a:r>
          </a:p>
          <a:p>
            <a:r>
              <a:rPr lang="it-IT" sz="3200" b="1" dirty="0">
                <a:solidFill>
                  <a:srgbClr val="002060"/>
                </a:solidFill>
              </a:rPr>
              <a:t>Herpes </a:t>
            </a:r>
            <a:r>
              <a:rPr lang="it-IT" sz="3200" b="1" dirty="0" err="1">
                <a:solidFill>
                  <a:srgbClr val="002060"/>
                </a:solidFill>
              </a:rPr>
              <a:t>genitalis</a:t>
            </a:r>
            <a:r>
              <a:rPr lang="it-IT" sz="3200" b="1" dirty="0">
                <a:solidFill>
                  <a:srgbClr val="002060"/>
                </a:solidFill>
              </a:rPr>
              <a:t>, Uretriti, HPV, Parassitosi</a:t>
            </a:r>
          </a:p>
          <a:p>
            <a:r>
              <a:rPr lang="it-IT" sz="3200" b="1" dirty="0">
                <a:solidFill>
                  <a:srgbClr val="002060"/>
                </a:solidFill>
              </a:rPr>
              <a:t>Sifilide, epatite A, HPV, MTS in </a:t>
            </a:r>
            <a:r>
              <a:rPr lang="it-IT" sz="3200" b="1" dirty="0" err="1">
                <a:solidFill>
                  <a:srgbClr val="002060"/>
                </a:solidFill>
              </a:rPr>
              <a:t>Hiv</a:t>
            </a:r>
            <a:r>
              <a:rPr lang="it-IT" sz="3200" b="1" dirty="0">
                <a:solidFill>
                  <a:srgbClr val="002060"/>
                </a:solidFill>
              </a:rPr>
              <a:t> positivi</a:t>
            </a:r>
          </a:p>
          <a:p>
            <a:r>
              <a:rPr lang="it-IT" sz="3200" b="1" dirty="0">
                <a:solidFill>
                  <a:srgbClr val="002060"/>
                </a:solidFill>
              </a:rPr>
              <a:t>Profilassi </a:t>
            </a:r>
            <a:r>
              <a:rPr lang="it-IT" sz="3200" b="1" dirty="0" err="1">
                <a:solidFill>
                  <a:srgbClr val="002060"/>
                </a:solidFill>
              </a:rPr>
              <a:t>pre</a:t>
            </a:r>
            <a:r>
              <a:rPr lang="it-IT" sz="3200" b="1" dirty="0">
                <a:solidFill>
                  <a:srgbClr val="002060"/>
                </a:solidFill>
              </a:rPr>
              <a:t> e post esposizione </a:t>
            </a:r>
            <a:r>
              <a:rPr lang="it-IT" sz="3200" b="1" dirty="0" err="1">
                <a:solidFill>
                  <a:srgbClr val="002060"/>
                </a:solidFill>
              </a:rPr>
              <a:t>Hiv</a:t>
            </a:r>
            <a:endParaRPr lang="it-IT" sz="3200" b="1" dirty="0">
              <a:solidFill>
                <a:srgbClr val="002060"/>
              </a:solidFill>
            </a:endParaRPr>
          </a:p>
          <a:p>
            <a:r>
              <a:rPr lang="it-IT" sz="3200" b="1" dirty="0">
                <a:solidFill>
                  <a:srgbClr val="002060"/>
                </a:solidFill>
              </a:rPr>
              <a:t>Donatori di sangue che non rivelano rischi</a:t>
            </a:r>
          </a:p>
          <a:p>
            <a:r>
              <a:rPr lang="it-IT" sz="3200" b="1" dirty="0">
                <a:solidFill>
                  <a:srgbClr val="002060"/>
                </a:solidFill>
              </a:rPr>
              <a:t>Informazione/coinvolgimento dei partner</a:t>
            </a:r>
          </a:p>
          <a:p>
            <a:r>
              <a:rPr lang="it-IT" sz="3200" b="1" dirty="0">
                <a:solidFill>
                  <a:srgbClr val="002060"/>
                </a:solidFill>
              </a:rPr>
              <a:t>Madri (padri) che accompagnano figli maggiorenni nei Centri MTS.</a:t>
            </a:r>
          </a:p>
          <a:p>
            <a:endParaRPr lang="it-IT" sz="32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br>
              <a:rPr lang="it-IT" sz="3200" b="1" dirty="0">
                <a:solidFill>
                  <a:srgbClr val="002060"/>
                </a:solidFill>
              </a:rPr>
            </a:br>
            <a:r>
              <a:rPr lang="it-IT" sz="3200" dirty="0"/>
              <a:t>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89212" y="6453336"/>
            <a:ext cx="7619999" cy="504056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903882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6658"/>
          </a:xfr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661CFA"/>
                </a:solidFill>
              </a:rPr>
              <a:t>                </a:t>
            </a:r>
            <a:r>
              <a:rPr lang="it-IT" sz="4400" b="1" dirty="0">
                <a:solidFill>
                  <a:schemeClr val="accent6">
                    <a:lumMod val="50000"/>
                  </a:schemeClr>
                </a:solidFill>
              </a:rPr>
              <a:t>MTS E COVID 19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51584" y="1556792"/>
            <a:ext cx="89154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800" b="1" dirty="0">
                <a:solidFill>
                  <a:schemeClr val="accent6">
                    <a:lumMod val="50000"/>
                  </a:schemeClr>
                </a:solidFill>
              </a:rPr>
              <a:t>Il timore di contrarre l’infezione da SARS-</a:t>
            </a:r>
            <a:r>
              <a:rPr lang="it-IT" sz="2800" b="1" dirty="0" err="1">
                <a:solidFill>
                  <a:schemeClr val="accent6">
                    <a:lumMod val="50000"/>
                  </a:schemeClr>
                </a:solidFill>
              </a:rPr>
              <a:t>Cov</a:t>
            </a:r>
            <a:r>
              <a:rPr lang="it-IT" sz="2800" b="1" dirty="0">
                <a:solidFill>
                  <a:schemeClr val="accent6">
                    <a:lumMod val="50000"/>
                  </a:schemeClr>
                </a:solidFill>
              </a:rPr>
              <a:t> 2 traspare appena tra coloro che pure esprimono preoccupazioni circa il contagio da </a:t>
            </a:r>
            <a:r>
              <a:rPr lang="it-IT" sz="2800" b="1" dirty="0" err="1">
                <a:solidFill>
                  <a:schemeClr val="accent6">
                    <a:lumMod val="50000"/>
                  </a:schemeClr>
                </a:solidFill>
              </a:rPr>
              <a:t>Hiv</a:t>
            </a:r>
            <a:r>
              <a:rPr lang="it-IT" sz="2800" b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br>
              <a:rPr lang="it-IT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it-IT" sz="2800" b="1" dirty="0">
                <a:solidFill>
                  <a:schemeClr val="accent6">
                    <a:lumMod val="50000"/>
                  </a:schemeClr>
                </a:solidFill>
              </a:rPr>
              <a:t>La sfera erotica è in larga misura dissociata dal comportamento sociale, soggetta a spinte e pressioni non sottoposte a valutazione critica. L’effetto di destabilizzazione, prodotto dal clima di generale preoccupazione e dalle restrizioni nei contatti, ha facilitato o slatentizzato atti inconsulti e autolesionistici anche in ambito sessuale. </a:t>
            </a:r>
            <a:endParaRPr lang="it-IT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386688" y="6198285"/>
            <a:ext cx="7619999" cy="365125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034772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92925" y="624110"/>
            <a:ext cx="8911687" cy="860674"/>
          </a:xfrm>
        </p:spPr>
        <p:txBody>
          <a:bodyPr>
            <a:normAutofit/>
          </a:bodyPr>
          <a:lstStyle/>
          <a:p>
            <a:r>
              <a:rPr lang="it-IT" altLang="it-IT" b="1" dirty="0">
                <a:solidFill>
                  <a:schemeClr val="accent1">
                    <a:lumMod val="75000"/>
                  </a:schemeClr>
                </a:solidFill>
              </a:rPr>
              <a:t>            </a:t>
            </a:r>
            <a:r>
              <a:rPr lang="it-IT" altLang="it-IT" sz="4400" b="1" dirty="0">
                <a:solidFill>
                  <a:schemeClr val="accent1">
                    <a:lumMod val="75000"/>
                  </a:schemeClr>
                </a:solidFill>
              </a:rPr>
              <a:t>MULTIFATTORIALITA’   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>
          <a:xfrm>
            <a:off x="2589212" y="1628800"/>
            <a:ext cx="8915400" cy="4968552"/>
          </a:xfrm>
        </p:spPr>
        <p:txBody>
          <a:bodyPr>
            <a:noAutofit/>
          </a:bodyPr>
          <a:lstStyle/>
          <a:p>
            <a:r>
              <a:rPr lang="it-IT" altLang="it-IT" sz="3600" b="1" dirty="0">
                <a:solidFill>
                  <a:schemeClr val="accent2">
                    <a:lumMod val="50000"/>
                  </a:schemeClr>
                </a:solidFill>
              </a:rPr>
              <a:t>Comportamenti a</a:t>
            </a:r>
            <a:r>
              <a:rPr lang="it-IT" altLang="it-IT" sz="36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altLang="it-IT" sz="3600" b="1" dirty="0">
                <a:solidFill>
                  <a:schemeClr val="accent2">
                    <a:lumMod val="50000"/>
                  </a:schemeClr>
                </a:solidFill>
              </a:rPr>
              <a:t>rischio</a:t>
            </a:r>
            <a:r>
              <a:rPr lang="it-IT" altLang="it-IT" sz="36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altLang="it-IT" sz="3600" b="1" dirty="0">
                <a:solidFill>
                  <a:schemeClr val="accent2">
                    <a:lumMod val="50000"/>
                  </a:schemeClr>
                </a:solidFill>
              </a:rPr>
              <a:t>(promiscuità e rapporti mercenari)</a:t>
            </a:r>
          </a:p>
          <a:p>
            <a:r>
              <a:rPr lang="it-IT" altLang="it-IT" sz="3600" b="1" dirty="0">
                <a:solidFill>
                  <a:schemeClr val="accent2">
                    <a:lumMod val="50000"/>
                  </a:schemeClr>
                </a:solidFill>
              </a:rPr>
              <a:t>Svantaggio o disagio psicosociale (isolamento, difficoltà nello stabilire relazioni, legami fallimentari)</a:t>
            </a:r>
          </a:p>
          <a:p>
            <a:r>
              <a:rPr lang="it-IT" altLang="it-IT" sz="3600" b="1" dirty="0">
                <a:solidFill>
                  <a:schemeClr val="accent2">
                    <a:lumMod val="50000"/>
                  </a:schemeClr>
                </a:solidFill>
              </a:rPr>
              <a:t>Precarietà identità personale (immaturità, insicurezza, complessi) 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2589212" y="6233890"/>
            <a:ext cx="7619999" cy="267043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92925" y="624110"/>
            <a:ext cx="8911687" cy="716658"/>
          </a:xfrm>
        </p:spPr>
        <p:txBody>
          <a:bodyPr>
            <a:noAutofit/>
          </a:bodyPr>
          <a:lstStyle/>
          <a:p>
            <a:r>
              <a:rPr lang="it-IT" altLang="it-IT" sz="4400" b="1" dirty="0">
                <a:solidFill>
                  <a:schemeClr val="accent2">
                    <a:lumMod val="50000"/>
                  </a:schemeClr>
                </a:solidFill>
              </a:rPr>
              <a:t>               CRITICITA’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2423592" y="1484783"/>
            <a:ext cx="8712968" cy="5256585"/>
          </a:xfrm>
        </p:spPr>
        <p:txBody>
          <a:bodyPr>
            <a:normAutofit fontScale="92500"/>
          </a:bodyPr>
          <a:lstStyle/>
          <a:p>
            <a:pPr marL="609600" indent="-609600">
              <a:buFont typeface="Wingdings" panose="05000000000000000000" pitchFamily="2" charset="2"/>
              <a:buChar char="Ø"/>
            </a:pPr>
            <a:r>
              <a:rPr lang="it-IT" altLang="it-IT" sz="4400" b="1" dirty="0">
                <a:solidFill>
                  <a:schemeClr val="accent2">
                    <a:lumMod val="50000"/>
                  </a:schemeClr>
                </a:solidFill>
              </a:rPr>
              <a:t>Clima urgenza emozionale (drammatizzazioni)  </a:t>
            </a:r>
          </a:p>
          <a:p>
            <a:pPr marL="609600" indent="-609600">
              <a:buFont typeface="Wingdings" panose="05000000000000000000" pitchFamily="2" charset="2"/>
              <a:buChar char="Ø"/>
            </a:pPr>
            <a:r>
              <a:rPr lang="it-IT" altLang="it-IT" sz="4400" b="1" dirty="0">
                <a:solidFill>
                  <a:schemeClr val="accent2">
                    <a:lumMod val="50000"/>
                  </a:schemeClr>
                </a:solidFill>
              </a:rPr>
              <a:t>Misconoscimento malessere,  riluttanza a rivolgersi a servizi competenti </a:t>
            </a:r>
          </a:p>
          <a:p>
            <a:pPr marL="609600" indent="-609600">
              <a:buFont typeface="Wingdings" panose="05000000000000000000" pitchFamily="2" charset="2"/>
              <a:buChar char="Ø"/>
            </a:pPr>
            <a:r>
              <a:rPr lang="it-IT" altLang="it-IT" sz="4400" b="1" dirty="0">
                <a:solidFill>
                  <a:schemeClr val="accent2">
                    <a:lumMod val="50000"/>
                  </a:schemeClr>
                </a:solidFill>
              </a:rPr>
              <a:t>Delicatezza/Complessità temi</a:t>
            </a:r>
          </a:p>
          <a:p>
            <a:pPr marL="609600" indent="-609600">
              <a:buFont typeface="Wingdings" panose="05000000000000000000" pitchFamily="2" charset="2"/>
              <a:buChar char="Ø"/>
            </a:pPr>
            <a:r>
              <a:rPr lang="it-IT" altLang="it-IT" sz="4400" b="1" dirty="0">
                <a:solidFill>
                  <a:schemeClr val="accent2">
                    <a:lumMod val="50000"/>
                  </a:schemeClr>
                </a:solidFill>
              </a:rPr>
              <a:t>Discontinuità e nomadismo 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2582851" y="6363465"/>
            <a:ext cx="7619999" cy="365125"/>
          </a:xfrm>
        </p:spPr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03512" y="260648"/>
            <a:ext cx="9165704" cy="1215008"/>
          </a:xfrm>
        </p:spPr>
        <p:txBody>
          <a:bodyPr>
            <a:normAutofit/>
          </a:bodyPr>
          <a:lstStyle/>
          <a:p>
            <a:r>
              <a:rPr lang="it-IT" altLang="it-IT" sz="4800" b="1" dirty="0">
                <a:solidFill>
                  <a:schemeClr val="accent2">
                    <a:lumMod val="50000"/>
                  </a:schemeClr>
                </a:solidFill>
              </a:rPr>
              <a:t>      DIAGNOSI PSICHIATRICHE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2589212" y="1844824"/>
            <a:ext cx="8915400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5400" dirty="0"/>
              <a:t>  Ansia</a:t>
            </a:r>
            <a:r>
              <a:rPr lang="it-IT" sz="5400" i="1" dirty="0"/>
              <a:t> (</a:t>
            </a:r>
            <a:r>
              <a:rPr lang="it-IT" sz="5400" dirty="0"/>
              <a:t>37%)</a:t>
            </a:r>
            <a:br>
              <a:rPr lang="it-IT" sz="5400" dirty="0"/>
            </a:br>
            <a:r>
              <a:rPr lang="it-IT" sz="5400" dirty="0"/>
              <a:t>Umore (21%)</a:t>
            </a:r>
            <a:br>
              <a:rPr lang="it-IT" sz="5400" dirty="0"/>
            </a:br>
            <a:r>
              <a:rPr lang="it-IT" sz="5400" dirty="0" err="1"/>
              <a:t>Somatoformi</a:t>
            </a:r>
            <a:r>
              <a:rPr lang="it-IT" sz="5400" dirty="0"/>
              <a:t> (20%)</a:t>
            </a:r>
            <a:br>
              <a:rPr lang="it-IT" sz="5400" dirty="0"/>
            </a:br>
            <a:r>
              <a:rPr lang="it-IT" sz="5400" dirty="0"/>
              <a:t>Personalità</a:t>
            </a:r>
            <a:r>
              <a:rPr lang="it-IT" sz="5400" i="1" dirty="0"/>
              <a:t> </a:t>
            </a:r>
            <a:r>
              <a:rPr lang="it-IT" sz="5400" dirty="0"/>
              <a:t>(18%)</a:t>
            </a:r>
            <a:br>
              <a:rPr lang="it-IT" sz="5400" dirty="0"/>
            </a:br>
            <a:r>
              <a:rPr lang="it-IT" sz="5400" dirty="0"/>
              <a:t>Sfera sessuale (4%)</a:t>
            </a:r>
          </a:p>
          <a:p>
            <a:pPr>
              <a:buFontTx/>
              <a:buNone/>
            </a:pPr>
            <a:endParaRPr lang="it-IT" altLang="it-IT" sz="4300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2589212" y="6217920"/>
            <a:ext cx="7619999" cy="379432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FATTORI VULNERABILITA’ E PERCEZIONE RISCHIO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2589212" y="2060848"/>
            <a:ext cx="9195420" cy="4608512"/>
          </a:xfrm>
        </p:spPr>
        <p:txBody>
          <a:bodyPr>
            <a:normAutofit/>
          </a:bodyPr>
          <a:lstStyle/>
          <a:p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Ambientali e sottoculturali</a:t>
            </a:r>
          </a:p>
          <a:p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Personalità, farmaci e terapie</a:t>
            </a:r>
          </a:p>
          <a:p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Perdite, lutti, fallimenti relazionali</a:t>
            </a:r>
          </a:p>
          <a:p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Fasi critiche e di passaggio</a:t>
            </a:r>
          </a:p>
          <a:p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Vissuti depressivi</a:t>
            </a:r>
          </a:p>
          <a:p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Atteggiamenti contro-fobici 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2589212" y="6425533"/>
            <a:ext cx="7619999" cy="365125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95600" y="692696"/>
            <a:ext cx="8911687" cy="648072"/>
          </a:xfrm>
        </p:spPr>
        <p:txBody>
          <a:bodyPr>
            <a:noAutofit/>
          </a:bodyPr>
          <a:lstStyle/>
          <a:p>
            <a:r>
              <a:rPr lang="it-IT" sz="4400" dirty="0"/>
              <a:t>        </a:t>
            </a:r>
            <a:r>
              <a:rPr lang="it-IT" sz="4400" b="1" dirty="0">
                <a:solidFill>
                  <a:schemeClr val="accent6">
                    <a:lumMod val="75000"/>
                  </a:schemeClr>
                </a:solidFill>
              </a:rPr>
              <a:t>APRITE QUELLA PORTA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063551" y="1628800"/>
            <a:ext cx="9433049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4000" b="1" dirty="0">
                <a:solidFill>
                  <a:schemeClr val="accent6">
                    <a:lumMod val="75000"/>
                  </a:schemeClr>
                </a:solidFill>
              </a:rPr>
              <a:t>“Abbiamo tutti creduto che parlando del sesso, del corpo, le cose sarebbero migliorate, che si sarebbe andati verso una maggiore libertà. Si vede oggi che non è stato così. Alla fine, del corpo non c’è null’altro da dire, tranne che esiste”</a:t>
            </a:r>
            <a:br>
              <a:rPr lang="it-IT" sz="36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it-IT" sz="2800" dirty="0">
                <a:solidFill>
                  <a:schemeClr val="tx1"/>
                </a:solidFill>
              </a:rPr>
              <a:t>(</a:t>
            </a:r>
            <a:r>
              <a:rPr lang="it-IT" sz="2800" dirty="0" err="1">
                <a:solidFill>
                  <a:schemeClr val="tx1"/>
                </a:solidFill>
              </a:rPr>
              <a:t>Marguerite</a:t>
            </a:r>
            <a:r>
              <a:rPr lang="it-IT" sz="2800" dirty="0">
                <a:solidFill>
                  <a:schemeClr val="tx1"/>
                </a:solidFill>
              </a:rPr>
              <a:t> Yourcenar, </a:t>
            </a:r>
            <a:r>
              <a:rPr lang="it-IT" sz="2800" i="1" dirty="0" err="1">
                <a:solidFill>
                  <a:schemeClr val="tx1"/>
                </a:solidFill>
              </a:rPr>
              <a:t>Apostrophes</a:t>
            </a:r>
            <a:r>
              <a:rPr lang="it-IT" sz="2800" dirty="0">
                <a:solidFill>
                  <a:schemeClr val="tx1"/>
                </a:solidFill>
              </a:rPr>
              <a:t>, 1979)</a:t>
            </a:r>
          </a:p>
          <a:p>
            <a:pPr marL="0" indent="0">
              <a:buNone/>
            </a:pPr>
            <a:endParaRPr lang="it-IT" sz="3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207568" y="6525344"/>
            <a:ext cx="7980039" cy="230899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7464660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63181" y="692696"/>
            <a:ext cx="8911687" cy="792088"/>
          </a:xfrm>
        </p:spPr>
        <p:txBody>
          <a:bodyPr>
            <a:normAutofit/>
          </a:bodyPr>
          <a:lstStyle/>
          <a:p>
            <a:r>
              <a:rPr lang="it-IT" dirty="0"/>
              <a:t>         </a:t>
            </a:r>
            <a:r>
              <a:rPr lang="it-IT" sz="4000" b="1" dirty="0">
                <a:solidFill>
                  <a:schemeClr val="accent1">
                    <a:lumMod val="50000"/>
                  </a:schemeClr>
                </a:solidFill>
              </a:rPr>
              <a:t>RETROTERRA ESPOSIZIONE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91579" y="1484784"/>
            <a:ext cx="8915400" cy="5256584"/>
          </a:xfrm>
        </p:spPr>
        <p:txBody>
          <a:bodyPr>
            <a:normAutofit/>
          </a:bodyPr>
          <a:lstStyle/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</a:rPr>
              <a:t>Destabilizzazione (calo o squilibrio emotivo)</a:t>
            </a:r>
          </a:p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</a:rPr>
              <a:t>Frustrazione interpersonale, demoralizzazione</a:t>
            </a:r>
          </a:p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</a:rPr>
              <a:t>Isolamento e ripiegamento</a:t>
            </a:r>
          </a:p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</a:rPr>
              <a:t>Precedenti episodi, traumi non rielaborati</a:t>
            </a:r>
          </a:p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</a:rPr>
              <a:t>Blocco sviluppo psichico (vedere sentire pensare come nella fase in cui si è fermata la crescita)</a:t>
            </a:r>
          </a:p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</a:rPr>
              <a:t>Identificazione o regressione a “minore età” (quella che si sente o si vorrebbe avere)</a:t>
            </a:r>
          </a:p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</a:rPr>
              <a:t>Esondazione malessere accumulato</a:t>
            </a:r>
          </a:p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</a:rPr>
              <a:t>Vissuti di colpa antecedenti (sbagliare e rovinare tutto)</a:t>
            </a:r>
          </a:p>
          <a:p>
            <a:r>
              <a:rPr lang="it-IT" sz="2400" b="1" dirty="0">
                <a:solidFill>
                  <a:schemeClr val="accent1">
                    <a:lumMod val="50000"/>
                  </a:schemeClr>
                </a:solidFill>
              </a:rPr>
              <a:t>Fuga da realtà opprimente (esterna e/o interna)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89212" y="6597352"/>
            <a:ext cx="7619999" cy="260648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158727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86CDA0-E2EC-4D2B-BC6E-A7C8918AC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60674"/>
          </a:xfrm>
        </p:spPr>
        <p:txBody>
          <a:bodyPr/>
          <a:lstStyle/>
          <a:p>
            <a:r>
              <a:rPr lang="it-IT" dirty="0"/>
              <a:t>                </a:t>
            </a:r>
            <a:r>
              <a:rPr lang="it-IT" b="1" dirty="0">
                <a:solidFill>
                  <a:srgbClr val="002060"/>
                </a:solidFill>
              </a:rPr>
              <a:t>MARTE E VENERE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B653DC-3755-4518-8B00-EB6A64D9D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40768"/>
            <a:ext cx="9123412" cy="5400600"/>
          </a:xfrm>
        </p:spPr>
        <p:txBody>
          <a:bodyPr>
            <a:noAutofit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Pianeta maschile: ricerca/caccia, prova/conquista, adeguatezza genitale e ruolo, prestazione, pavidità, sesso a pagamento, </a:t>
            </a:r>
            <a:r>
              <a:rPr lang="it-IT" sz="3200" b="1" dirty="0" err="1">
                <a:solidFill>
                  <a:srgbClr val="002060"/>
                </a:solidFill>
              </a:rPr>
              <a:t>omobisessualità</a:t>
            </a:r>
            <a:r>
              <a:rPr lang="it-IT" sz="3200" b="1" dirty="0">
                <a:solidFill>
                  <a:srgbClr val="002060"/>
                </a:solidFill>
              </a:rPr>
              <a:t>, proiezione angosce, erotizzazione malessere</a:t>
            </a:r>
          </a:p>
          <a:p>
            <a:r>
              <a:rPr lang="it-IT" sz="3200" b="1" dirty="0">
                <a:solidFill>
                  <a:srgbClr val="002060"/>
                </a:solidFill>
              </a:rPr>
              <a:t>Pianeta femminile: coppia (legame), fedeltà, maternità, famiglia, </a:t>
            </a:r>
            <a:r>
              <a:rPr lang="it-IT" sz="3200" b="1" dirty="0" err="1">
                <a:solidFill>
                  <a:srgbClr val="002060"/>
                </a:solidFill>
              </a:rPr>
              <a:t>seduttività</a:t>
            </a:r>
            <a:r>
              <a:rPr lang="it-IT" sz="3200" b="1" dirty="0">
                <a:solidFill>
                  <a:srgbClr val="002060"/>
                </a:solidFill>
              </a:rPr>
              <a:t>, narcisismo corporeo, adeguatezza estetica, vuoto interiore, depressione e panico, </a:t>
            </a:r>
            <a:r>
              <a:rPr lang="it-IT" sz="3200" b="1" dirty="0" err="1">
                <a:solidFill>
                  <a:srgbClr val="002060"/>
                </a:solidFill>
              </a:rPr>
              <a:t>sentimentalizzazione</a:t>
            </a:r>
            <a:r>
              <a:rPr lang="it-IT" sz="3200" b="1" dirty="0">
                <a:solidFill>
                  <a:srgbClr val="002060"/>
                </a:solidFill>
              </a:rPr>
              <a:t> malessere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783632" y="6508536"/>
            <a:ext cx="7619999" cy="216024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39098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51584" y="476672"/>
            <a:ext cx="8911687" cy="864096"/>
          </a:xfrm>
        </p:spPr>
        <p:txBody>
          <a:bodyPr>
            <a:normAutofit/>
          </a:bodyPr>
          <a:lstStyle/>
          <a:p>
            <a:r>
              <a:rPr lang="it-IT" sz="4000" b="1" dirty="0">
                <a:solidFill>
                  <a:schemeClr val="accent1">
                    <a:lumMod val="50000"/>
                  </a:schemeClr>
                </a:solidFill>
              </a:rPr>
              <a:t>INTERVENTI SU COMPORTAMENTO</a:t>
            </a:r>
            <a:endParaRPr lang="it-IT" sz="4000" b="1" dirty="0">
              <a:solidFill>
                <a:schemeClr val="accent1">
                  <a:lumMod val="50000"/>
                </a:schemeClr>
              </a:solidFill>
              <a:cs typeface="Arial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91544" y="1556792"/>
            <a:ext cx="8459637" cy="5112568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it-IT" sz="3200" b="1" dirty="0">
                <a:solidFill>
                  <a:schemeClr val="accent1">
                    <a:lumMod val="50000"/>
                  </a:schemeClr>
                </a:solidFill>
              </a:rPr>
              <a:t>Istruzione/addestramento (condizionare la condotta a seconda delle esigenze o necessità sociali)</a:t>
            </a:r>
          </a:p>
          <a:p>
            <a:pPr marL="514350" indent="-514350">
              <a:buAutoNum type="arabicParenR"/>
            </a:pPr>
            <a:r>
              <a:rPr lang="it-IT" sz="3200" b="1" dirty="0">
                <a:solidFill>
                  <a:schemeClr val="accent1">
                    <a:lumMod val="50000"/>
                  </a:schemeClr>
                </a:solidFill>
              </a:rPr>
              <a:t>Informazione (fornire conoscenze in base alle quali decidere o agire)</a:t>
            </a:r>
          </a:p>
          <a:p>
            <a:pPr marL="514350" indent="-514350">
              <a:buAutoNum type="arabicParenR"/>
            </a:pPr>
            <a:r>
              <a:rPr lang="it-IT" sz="3200" b="1" dirty="0">
                <a:solidFill>
                  <a:schemeClr val="accent1">
                    <a:lumMod val="50000"/>
                  </a:schemeClr>
                </a:solidFill>
              </a:rPr>
              <a:t>Educazione (guidare lo sviluppo della capacità di comprendere e agire)</a:t>
            </a:r>
            <a:endParaRPr lang="it-IT" sz="3200" b="1" dirty="0">
              <a:solidFill>
                <a:schemeClr val="accent1">
                  <a:lumMod val="50000"/>
                </a:schemeClr>
              </a:solidFill>
              <a:cs typeface="Arial"/>
            </a:endParaRPr>
          </a:p>
          <a:p>
            <a:pPr marL="514350" indent="-514350">
              <a:buAutoNum type="arabicParenR"/>
            </a:pPr>
            <a:r>
              <a:rPr lang="it-IT" sz="3200" b="1" dirty="0">
                <a:solidFill>
                  <a:schemeClr val="accent1">
                    <a:lumMod val="50000"/>
                  </a:schemeClr>
                </a:solidFill>
              </a:rPr>
              <a:t>Formazione (aumentare competenza e consapevolezza soggettiva per una condotta motivata) 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495600" y="6525344"/>
            <a:ext cx="7692007" cy="221109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213641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B847F3-B6F8-4DC7-A90D-301D8B1EE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4" y="653102"/>
            <a:ext cx="8911687" cy="759674"/>
          </a:xfrm>
        </p:spPr>
        <p:txBody>
          <a:bodyPr/>
          <a:lstStyle/>
          <a:p>
            <a:r>
              <a:rPr lang="it-IT" dirty="0"/>
              <a:t>    </a:t>
            </a:r>
            <a:r>
              <a:rPr lang="it-IT" b="1" dirty="0">
                <a:solidFill>
                  <a:srgbClr val="002060"/>
                </a:solidFill>
              </a:rPr>
              <a:t>RUOLO SOCIALE OPERATORI SALUTE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7CCB1D-6326-4832-807E-82FB3ED97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1624" y="1693774"/>
            <a:ext cx="8915400" cy="4824536"/>
          </a:xfrm>
        </p:spPr>
        <p:txBody>
          <a:bodyPr>
            <a:noAutofit/>
          </a:bodyPr>
          <a:lstStyle/>
          <a:p>
            <a:r>
              <a:rPr lang="it-IT" sz="2800" b="1" dirty="0">
                <a:solidFill>
                  <a:srgbClr val="002060"/>
                </a:solidFill>
              </a:rPr>
              <a:t>Neutralità «scientifica» che registra e monitora, modifica schemi e linee guida, senza leggere la società nel complesso e aiutare a correggere distorsioni socioculturali</a:t>
            </a:r>
          </a:p>
          <a:p>
            <a:r>
              <a:rPr lang="it-IT" sz="2800" b="1" dirty="0">
                <a:solidFill>
                  <a:srgbClr val="002060"/>
                </a:solidFill>
              </a:rPr>
              <a:t>Approcci settoriali sottendono concezioni parziali dell’uomo e dell’esistenza. Troppi specialisti delle cure, pochi maestri</a:t>
            </a:r>
          </a:p>
          <a:p>
            <a:r>
              <a:rPr lang="it-IT" sz="2800" b="1" dirty="0">
                <a:solidFill>
                  <a:srgbClr val="002060"/>
                </a:solidFill>
              </a:rPr>
              <a:t>L’educazione sanitaria presuppone rapporto e personalizzazione (non si scrive su una pagina bianca) </a:t>
            </a:r>
            <a:br>
              <a:rPr lang="it-IT" sz="2800" b="1" dirty="0">
                <a:solidFill>
                  <a:srgbClr val="002060"/>
                </a:solidFill>
              </a:rPr>
            </a:br>
            <a:endParaRPr lang="it-IT" sz="2800" b="1" dirty="0">
              <a:solidFill>
                <a:srgbClr val="00206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663500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121703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1883F8-C646-4DBA-BA45-5DF5BCED9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0688"/>
            <a:ext cx="8911687" cy="864096"/>
          </a:xfrm>
        </p:spPr>
        <p:txBody>
          <a:bodyPr>
            <a:normAutofit/>
          </a:bodyPr>
          <a:lstStyle/>
          <a:p>
            <a:r>
              <a:rPr lang="it-IT" dirty="0"/>
              <a:t>      </a:t>
            </a:r>
            <a:r>
              <a:rPr lang="it-IT" b="1" dirty="0">
                <a:solidFill>
                  <a:schemeClr val="accent5">
                    <a:lumMod val="50000"/>
                  </a:schemeClr>
                </a:solidFill>
              </a:rPr>
              <a:t>ACCOMPAGNARE E GUIDARE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BBCFCC0-1499-4115-97A2-D62700DE5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9609" y="1384087"/>
            <a:ext cx="8915400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800" b="1" dirty="0">
                <a:solidFill>
                  <a:schemeClr val="accent5">
                    <a:lumMod val="50000"/>
                  </a:schemeClr>
                </a:solidFill>
              </a:rPr>
              <a:t>«Se sapete quel che un uomo sta facendo, precedetelo; ma se volete capire cosa stia facendo, stategli dietro» (K. G. Chesterton, </a:t>
            </a:r>
            <a:r>
              <a:rPr lang="it-IT" sz="2800" b="1" i="1" dirty="0">
                <a:solidFill>
                  <a:schemeClr val="accent5">
                    <a:lumMod val="50000"/>
                  </a:schemeClr>
                </a:solidFill>
              </a:rPr>
              <a:t>La croce azzurra</a:t>
            </a:r>
            <a:r>
              <a:rPr lang="it-IT" sz="2800" b="1" dirty="0">
                <a:solidFill>
                  <a:schemeClr val="accent5">
                    <a:lumMod val="50000"/>
                  </a:schemeClr>
                </a:solidFill>
              </a:rPr>
              <a:t>).</a:t>
            </a:r>
          </a:p>
          <a:p>
            <a:pPr marL="0" indent="0">
              <a:buNone/>
            </a:pPr>
            <a:r>
              <a:rPr lang="it-IT" sz="2800" b="1" dirty="0">
                <a:solidFill>
                  <a:schemeClr val="accent5">
                    <a:lumMod val="50000"/>
                  </a:schemeClr>
                </a:solidFill>
              </a:rPr>
              <a:t>Operatori che “seguono” i pazienti ignorando il percorso e gli sviluppi prevedibili. Prendere sul serio e «criticare» ciò che può nuocere dà valore alla persona e serve ad attivare le sue risorse per difendere meglio la propria vita.</a:t>
            </a:r>
          </a:p>
          <a:p>
            <a:pPr marL="0" indent="0">
              <a:buNone/>
            </a:pPr>
            <a:r>
              <a:rPr lang="it-IT" sz="2800" b="1" dirty="0">
                <a:solidFill>
                  <a:schemeClr val="accent5">
                    <a:lumMod val="50000"/>
                  </a:schemeClr>
                </a:solidFill>
              </a:rPr>
              <a:t>La correttezza nell’agire dipende in buona parte dal pensare a persone cui si tiene o si stimano.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92925" y="6381328"/>
            <a:ext cx="7523855" cy="476672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3934275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CC2625-01BA-4DA2-AB80-7E9AB0D60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32682"/>
          </a:xfrm>
        </p:spPr>
        <p:txBody>
          <a:bodyPr/>
          <a:lstStyle/>
          <a:p>
            <a:r>
              <a:rPr lang="it-IT" dirty="0"/>
              <a:t>          </a:t>
            </a:r>
            <a:r>
              <a:rPr lang="it-IT" b="1" dirty="0">
                <a:solidFill>
                  <a:srgbClr val="0070C0"/>
                </a:solidFill>
              </a:rPr>
              <a:t>GIUDIZIO E PREGIUDIZIO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558C88A-F881-409A-BF43-90A1F2EEB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3592" y="1412776"/>
            <a:ext cx="89154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3200" b="1" dirty="0">
                <a:solidFill>
                  <a:srgbClr val="0070C0"/>
                </a:solidFill>
              </a:rPr>
              <a:t>La valutazione oggettiva dei comportamenti è sempre critica. Se non si può discernere con giudizio, non c’è neutralità, prevalgono i </a:t>
            </a:r>
            <a:r>
              <a:rPr lang="it-IT" sz="3200" b="1" dirty="0" err="1">
                <a:solidFill>
                  <a:srgbClr val="0070C0"/>
                </a:solidFill>
              </a:rPr>
              <a:t>pre</a:t>
            </a:r>
            <a:r>
              <a:rPr lang="it-IT" sz="3200" b="1" dirty="0">
                <a:solidFill>
                  <a:srgbClr val="0070C0"/>
                </a:solidFill>
              </a:rPr>
              <a:t>-giudizi (negativi o positivi). Nella formazione si acquisisce la capacità di individuare il superiore interesse altrui, gli strumenti per aiutare ad avere cura di sé e assumere responsabilità della condotta. Il rischio della </a:t>
            </a:r>
            <a:r>
              <a:rPr lang="it-IT" sz="3200" b="1" i="1" dirty="0">
                <a:solidFill>
                  <a:srgbClr val="0070C0"/>
                </a:solidFill>
              </a:rPr>
              <a:t>routine</a:t>
            </a:r>
            <a:r>
              <a:rPr lang="it-IT" sz="3200" b="1" dirty="0">
                <a:solidFill>
                  <a:srgbClr val="0070C0"/>
                </a:solidFill>
              </a:rPr>
              <a:t> è l’indifferenza.</a:t>
            </a:r>
            <a:br>
              <a:rPr lang="it-IT" sz="3200" b="1" dirty="0">
                <a:solidFill>
                  <a:srgbClr val="0070C0"/>
                </a:solidFill>
              </a:rPr>
            </a:br>
            <a:endParaRPr lang="it-IT" sz="3200" b="1" dirty="0">
              <a:solidFill>
                <a:srgbClr val="0070C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423592" y="6309320"/>
            <a:ext cx="7785619" cy="432048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7189227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C470D3-4A15-4B16-BD90-54CDFD566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6658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chemeClr val="accent2">
                    <a:lumMod val="50000"/>
                  </a:schemeClr>
                </a:solidFill>
              </a:rPr>
              <a:t>            RIDUZIONE DEL DANNO?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AC224F-4263-4F67-9BCB-8AD1CE82C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4" y="1412776"/>
            <a:ext cx="9335723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Individui che si aspettano di essere fermati, contenuti o bloccati dall’esterno (campagne informative istituzionali e  operatori preposti). Tocca agli altri allertarli e ricordar loro quali rischi corrono, pur non intendendo agire di conseguenza. Esibizione provocatoria e minatoria di comportamenti rischiosi, per verificare l’effetto e l’interessamento. Non per la potenza della spinta pulsionale, bensì per il blocco evolutivo deresponsabilizzante: si trascurano e danneggiano per attirare attenzione sul «caso» , indurre collusione o rifiuto, vendicarsi delle figure genitoriali (i grandi insensibili e indifferenti). Il messaggio di fondo è: «inutile investire su di me». L’area sessuale diviene discarica della negatività che grava sulla personalità.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89212" y="6237312"/>
            <a:ext cx="7619999" cy="504056"/>
          </a:xfrm>
        </p:spPr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42157899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5E290F-CB6C-4385-BB8E-82C9842CC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6658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chemeClr val="accent3">
                    <a:lumMod val="50000"/>
                  </a:schemeClr>
                </a:solidFill>
              </a:rPr>
              <a:t>                PENSIERO POSITIVO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64FBEA3-EF26-4C12-881A-62A8BC19C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40768"/>
            <a:ext cx="8915400" cy="5517232"/>
          </a:xfrm>
        </p:spPr>
        <p:txBody>
          <a:bodyPr>
            <a:noAutofit/>
          </a:bodyPr>
          <a:lstStyle/>
          <a:p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La condotta ha scopi non solo cause. Perché fare prevenzione e non solo come (autostima fattiva)</a:t>
            </a:r>
          </a:p>
          <a:p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Spostare attenzione dal basso all’alto (</a:t>
            </a:r>
            <a:r>
              <a:rPr lang="it-IT" sz="2400" b="1" dirty="0" err="1">
                <a:solidFill>
                  <a:schemeClr val="tx2">
                    <a:lumMod val="75000"/>
                  </a:schemeClr>
                </a:solidFill>
              </a:rPr>
              <a:t>mentalizzazione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) </a:t>
            </a:r>
          </a:p>
          <a:p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Rendere comprensibili bisogni e significati sottesi è parte della “cura” e della rielaborazione costruttiva. Si capisce cosa manca o sta accadendo in profondità intuendo il simbolo espresso nel comportamento (farsene una ragione)</a:t>
            </a:r>
          </a:p>
          <a:p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Utilità dei ripensamenti. Recuperare energia propositiva ingabbiata nelle passioni e negli errori (sbagliando s’impara). </a:t>
            </a:r>
            <a:r>
              <a:rPr lang="it-IT" sz="2400" b="1" dirty="0" err="1">
                <a:solidFill>
                  <a:schemeClr val="tx2">
                    <a:lumMod val="75000"/>
                  </a:schemeClr>
                </a:solidFill>
              </a:rPr>
              <a:t>Ri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-trovare fiducia (nella vita).</a:t>
            </a:r>
          </a:p>
          <a:p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Aiutare a passare dal bisogno alla domanda di salute, somatica e psichica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89212" y="6669360"/>
            <a:ext cx="7619999" cy="188640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8041146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60674"/>
          </a:xfrm>
        </p:spPr>
        <p:txBody>
          <a:bodyPr>
            <a:normAutofit/>
          </a:bodyPr>
          <a:lstStyle/>
          <a:p>
            <a:r>
              <a:rPr lang="it-IT" dirty="0"/>
              <a:t>                 </a:t>
            </a:r>
            <a:r>
              <a:rPr lang="it-IT" sz="4000" b="1" dirty="0">
                <a:solidFill>
                  <a:srgbClr val="0070C0"/>
                </a:solidFill>
              </a:rPr>
              <a:t>IGIENE SESSUALE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92924" y="1628800"/>
            <a:ext cx="9335723" cy="5143096"/>
          </a:xfrm>
        </p:spPr>
        <p:txBody>
          <a:bodyPr>
            <a:noAutofit/>
          </a:bodyPr>
          <a:lstStyle/>
          <a:p>
            <a:r>
              <a:rPr lang="it-IT" sz="2400" b="1" dirty="0">
                <a:solidFill>
                  <a:srgbClr val="0070C0"/>
                </a:solidFill>
              </a:rPr>
              <a:t>Aprire una cartella mentale sulla sessualità, per averne cura (qualità) e sentirsene responsabili. La maggioranza si rifugia nell’ignoranza e nella falsa coscienza. La prevenzione guarda avanti: quel che è implicito nei gesti attuali e prelude a quelli di domani. </a:t>
            </a:r>
          </a:p>
          <a:p>
            <a:r>
              <a:rPr lang="it-IT" sz="2400" b="1" dirty="0">
                <a:solidFill>
                  <a:srgbClr val="0070C0"/>
                </a:solidFill>
              </a:rPr>
              <a:t>Assenza spazi di consultazione per uomini (a parte urologo/andrologo, tabù sociale su pene), interlocutori attenti alle specificità del sesso maschile. Nelle crisi e nelle condizioni di isolamento bisogno di guida e appoggio da parte di membri del proprio sesso (specie giovani, studenti e lavoratori fuori sede, separati) </a:t>
            </a:r>
          </a:p>
          <a:p>
            <a:r>
              <a:rPr lang="it-IT" sz="2400" b="1" dirty="0" err="1">
                <a:solidFill>
                  <a:srgbClr val="0070C0"/>
                </a:solidFill>
              </a:rPr>
              <a:t>Omobisex</a:t>
            </a:r>
            <a:r>
              <a:rPr lang="it-IT" sz="2400" b="1" dirty="0">
                <a:solidFill>
                  <a:srgbClr val="0070C0"/>
                </a:solidFill>
              </a:rPr>
              <a:t> chiedono visite/terapie ma non aiuto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89212" y="6381328"/>
            <a:ext cx="7619999" cy="476672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3625782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8E1BFB-D022-4FDC-B0B7-3B5503021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548680"/>
            <a:ext cx="8911687" cy="648072"/>
          </a:xfrm>
        </p:spPr>
        <p:txBody>
          <a:bodyPr>
            <a:noAutofit/>
          </a:bodyPr>
          <a:lstStyle/>
          <a:p>
            <a:r>
              <a:rPr lang="it-IT" sz="4000" b="1" dirty="0">
                <a:solidFill>
                  <a:srgbClr val="002060"/>
                </a:solidFill>
              </a:rPr>
              <a:t>          Il PIACERE E IL DOLORE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325434-77FA-4A9C-BE8B-571826193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28800"/>
            <a:ext cx="8915400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3200" b="1" dirty="0">
                <a:solidFill>
                  <a:srgbClr val="002060"/>
                </a:solidFill>
              </a:rPr>
              <a:t>Nella sfera sessuale viene convogliata parte della potenziale violenza sociale, facendo del sesso un male minore.</a:t>
            </a:r>
            <a:br>
              <a:rPr lang="it-IT" sz="3200" b="1" dirty="0">
                <a:solidFill>
                  <a:srgbClr val="002060"/>
                </a:solidFill>
              </a:rPr>
            </a:br>
            <a:r>
              <a:rPr lang="it-IT" sz="3200" b="1" dirty="0">
                <a:solidFill>
                  <a:srgbClr val="002060"/>
                </a:solidFill>
              </a:rPr>
              <a:t>Identificare la «malattia» per poterla curare, togliendo la copertura o maschera sessuale. Recuperare le ferite e le sofferenze sepolte nel malessere.</a:t>
            </a:r>
            <a:br>
              <a:rPr lang="it-IT" sz="3200" b="1" dirty="0">
                <a:solidFill>
                  <a:srgbClr val="002060"/>
                </a:solidFill>
              </a:rPr>
            </a:br>
            <a:r>
              <a:rPr lang="it-IT" sz="3200" b="1" dirty="0">
                <a:solidFill>
                  <a:srgbClr val="002060"/>
                </a:solidFill>
              </a:rPr>
              <a:t>Risanare la vita amorosa (di relazione).</a:t>
            </a:r>
            <a:br>
              <a:rPr lang="it-IT" sz="3200" b="1" dirty="0">
                <a:solidFill>
                  <a:srgbClr val="002060"/>
                </a:solidFill>
              </a:rPr>
            </a:br>
            <a:r>
              <a:rPr lang="it-IT" sz="3200" b="1" dirty="0">
                <a:solidFill>
                  <a:srgbClr val="002060"/>
                </a:solidFill>
              </a:rPr>
              <a:t>Valorizzare la dignità dell’essere umano.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26950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C23F40-9400-47A6-B8CE-8CD2A9781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60674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                </a:t>
            </a:r>
            <a:r>
              <a:rPr lang="it-IT" sz="4000" b="1" dirty="0">
                <a:solidFill>
                  <a:srgbClr val="0070C0"/>
                </a:solidFill>
              </a:rPr>
              <a:t>LA NATURA SESSUALE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E395CBF-A8A9-4532-A83E-99A65B9EA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84784"/>
            <a:ext cx="9195420" cy="5256584"/>
          </a:xfrm>
        </p:spPr>
        <p:txBody>
          <a:bodyPr>
            <a:noAutofit/>
          </a:bodyPr>
          <a:lstStyle/>
          <a:p>
            <a:r>
              <a:rPr lang="it-IT" sz="2800" b="1" dirty="0">
                <a:solidFill>
                  <a:srgbClr val="0070C0"/>
                </a:solidFill>
              </a:rPr>
              <a:t>1)  Il programma comportamentale prevede varianti, tipologie e costituzioni</a:t>
            </a:r>
          </a:p>
          <a:p>
            <a:r>
              <a:rPr lang="it-IT" sz="2800" b="1" dirty="0">
                <a:solidFill>
                  <a:srgbClr val="0070C0"/>
                </a:solidFill>
              </a:rPr>
              <a:t>2)	Istinto e pulsione non prescindono da una «giustificazione» (didascalia cognitiva che autorizza a procedere)</a:t>
            </a:r>
          </a:p>
          <a:p>
            <a:r>
              <a:rPr lang="it-IT" sz="2800" b="1" dirty="0">
                <a:solidFill>
                  <a:srgbClr val="0070C0"/>
                </a:solidFill>
              </a:rPr>
              <a:t>3)	Eccitazione e gratificazione sono in parte «illusorie» (credere di aver voglia e di trarre godimento, a dispetto del prima, durante e dopo)</a:t>
            </a:r>
          </a:p>
          <a:p>
            <a:r>
              <a:rPr lang="it-IT" sz="2800" b="1" dirty="0">
                <a:solidFill>
                  <a:srgbClr val="0070C0"/>
                </a:solidFill>
              </a:rPr>
              <a:t>4) Specie “libidica” all’ennesima potenza, connotata dalla potenzialità comunicativa e relazionale dell’eros (snaturamento)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711624" y="6492875"/>
            <a:ext cx="7619999" cy="365125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7887204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51CB12-518A-4D1F-9353-AAA69ADB7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579120"/>
            <a:ext cx="8911687" cy="833656"/>
          </a:xfrm>
        </p:spPr>
        <p:txBody>
          <a:bodyPr>
            <a:normAutofit/>
          </a:bodyPr>
          <a:lstStyle/>
          <a:p>
            <a:r>
              <a:rPr lang="it-IT" sz="4000" dirty="0"/>
              <a:t>             </a:t>
            </a:r>
            <a:r>
              <a:rPr lang="it-IT" sz="4000" b="1" dirty="0">
                <a:solidFill>
                  <a:srgbClr val="002060"/>
                </a:solidFill>
              </a:rPr>
              <a:t>NUMERI UTILI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9239C3-885B-44B4-8563-DD85CA002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28800"/>
            <a:ext cx="8619356" cy="5112568"/>
          </a:xfrm>
        </p:spPr>
        <p:txBody>
          <a:bodyPr>
            <a:normAutofit/>
          </a:bodyPr>
          <a:lstStyle/>
          <a:p>
            <a:r>
              <a:rPr lang="it-IT" sz="3000" b="1" dirty="0">
                <a:solidFill>
                  <a:srgbClr val="002060"/>
                </a:solidFill>
              </a:rPr>
              <a:t>Linea consultazione HIV/MTS ATS Milano</a:t>
            </a:r>
            <a:br>
              <a:rPr lang="it-IT" sz="3000" b="1" dirty="0">
                <a:solidFill>
                  <a:srgbClr val="002060"/>
                </a:solidFill>
              </a:rPr>
            </a:br>
            <a:r>
              <a:rPr lang="it-IT" sz="3000" b="1" dirty="0">
                <a:solidFill>
                  <a:srgbClr val="002060"/>
                </a:solidFill>
              </a:rPr>
              <a:t>02 8578 8912 (9,30 -15,30 da </a:t>
            </a:r>
            <a:r>
              <a:rPr lang="it-IT" sz="3000" b="1" dirty="0" err="1">
                <a:solidFill>
                  <a:srgbClr val="002060"/>
                </a:solidFill>
              </a:rPr>
              <a:t>lun</a:t>
            </a:r>
            <a:r>
              <a:rPr lang="it-IT" sz="3000" b="1" dirty="0">
                <a:solidFill>
                  <a:srgbClr val="002060"/>
                </a:solidFill>
              </a:rPr>
              <a:t> a </a:t>
            </a:r>
            <a:r>
              <a:rPr lang="it-IT" sz="3000" b="1" dirty="0" err="1">
                <a:solidFill>
                  <a:srgbClr val="002060"/>
                </a:solidFill>
              </a:rPr>
              <a:t>giov</a:t>
            </a:r>
            <a:r>
              <a:rPr lang="it-IT" sz="3000" b="1" dirty="0">
                <a:solidFill>
                  <a:srgbClr val="002060"/>
                </a:solidFill>
              </a:rPr>
              <a:t>)</a:t>
            </a:r>
          </a:p>
          <a:p>
            <a:r>
              <a:rPr lang="it-IT" sz="3000" b="1" dirty="0">
                <a:solidFill>
                  <a:srgbClr val="002060"/>
                </a:solidFill>
              </a:rPr>
              <a:t>UOC MTS Milano Viale Jenner 44, 20159</a:t>
            </a:r>
            <a:br>
              <a:rPr lang="it-IT" sz="3000" b="1" dirty="0">
                <a:solidFill>
                  <a:srgbClr val="002060"/>
                </a:solidFill>
              </a:rPr>
            </a:br>
            <a:r>
              <a:rPr lang="it-IT" sz="3000" b="1" dirty="0">
                <a:solidFill>
                  <a:srgbClr val="002060"/>
                </a:solidFill>
              </a:rPr>
              <a:t>02 85789871</a:t>
            </a:r>
          </a:p>
          <a:p>
            <a:r>
              <a:rPr lang="it-IT" sz="3000" b="1" dirty="0">
                <a:solidFill>
                  <a:srgbClr val="002060"/>
                </a:solidFill>
              </a:rPr>
              <a:t>Prevenzione rischio comportamentale</a:t>
            </a:r>
            <a:br>
              <a:rPr lang="it-IT" sz="3000" b="1" dirty="0">
                <a:solidFill>
                  <a:srgbClr val="002060"/>
                </a:solidFill>
              </a:rPr>
            </a:br>
            <a:r>
              <a:rPr lang="it-IT" sz="3000" b="1" dirty="0">
                <a:solidFill>
                  <a:srgbClr val="002060"/>
                </a:solidFill>
              </a:rPr>
              <a:t>Via Dante 1 20835 Muggiò (MB)</a:t>
            </a:r>
            <a:br>
              <a:rPr lang="it-IT" sz="3000" b="1" dirty="0">
                <a:solidFill>
                  <a:srgbClr val="002060"/>
                </a:solidFill>
              </a:rPr>
            </a:br>
            <a:r>
              <a:rPr lang="it-IT" sz="3000" b="1" dirty="0">
                <a:solidFill>
                  <a:srgbClr val="002060"/>
                </a:solidFill>
              </a:rPr>
              <a:t>039 2337482 </a:t>
            </a:r>
          </a:p>
          <a:p>
            <a:r>
              <a:rPr lang="it-IT" sz="3000" b="1" dirty="0">
                <a:solidFill>
                  <a:srgbClr val="002060"/>
                </a:solidFill>
              </a:rPr>
              <a:t>Rete Aids Istituto Superiore Sanità</a:t>
            </a:r>
            <a:br>
              <a:rPr lang="it-IT" sz="3000" b="1" dirty="0">
                <a:solidFill>
                  <a:srgbClr val="002060"/>
                </a:solidFill>
              </a:rPr>
            </a:br>
            <a:r>
              <a:rPr lang="it-IT" sz="3000" b="1" dirty="0">
                <a:solidFill>
                  <a:srgbClr val="002060"/>
                </a:solidFill>
              </a:rPr>
              <a:t>Numero Verde AIDS 800 861061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89212" y="6278880"/>
            <a:ext cx="7619999" cy="462488"/>
          </a:xfrm>
        </p:spPr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6163480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>
          <a:xfrm>
            <a:off x="2589212" y="1556792"/>
            <a:ext cx="9195420" cy="4896544"/>
          </a:xfrm>
        </p:spPr>
        <p:txBody>
          <a:bodyPr>
            <a:normAutofit fontScale="77500" lnSpcReduction="20000"/>
          </a:bodyPr>
          <a:lstStyle/>
          <a:p>
            <a:pPr marL="609600" indent="-609600">
              <a:buNone/>
            </a:pPr>
            <a:r>
              <a:rPr lang="it-IT" altLang="it-IT" sz="5200" b="1" dirty="0">
                <a:solidFill>
                  <a:schemeClr val="accent6">
                    <a:lumMod val="50000"/>
                  </a:schemeClr>
                </a:solidFill>
              </a:rPr>
              <a:t>D’ora in poi lascia perdere gli</a:t>
            </a:r>
          </a:p>
          <a:p>
            <a:pPr marL="609600" indent="-609600">
              <a:buNone/>
            </a:pPr>
            <a:r>
              <a:rPr lang="it-IT" altLang="it-IT" sz="5200" b="1" dirty="0">
                <a:solidFill>
                  <a:schemeClr val="accent6">
                    <a:lumMod val="50000"/>
                  </a:schemeClr>
                </a:solidFill>
              </a:rPr>
              <a:t>ignoranti, perché chi non ha mai</a:t>
            </a:r>
          </a:p>
          <a:p>
            <a:pPr marL="609600" indent="-609600">
              <a:buNone/>
            </a:pPr>
            <a:r>
              <a:rPr lang="it-IT" altLang="it-IT" sz="5200" b="1" dirty="0">
                <a:solidFill>
                  <a:schemeClr val="accent6">
                    <a:lumMod val="50000"/>
                  </a:schemeClr>
                </a:solidFill>
              </a:rPr>
              <a:t>imparato non vuole imparare. Il</a:t>
            </a:r>
          </a:p>
          <a:p>
            <a:pPr marL="609600" indent="-609600">
              <a:buNone/>
            </a:pPr>
            <a:r>
              <a:rPr lang="it-IT" altLang="it-IT" sz="5200" b="1" dirty="0">
                <a:solidFill>
                  <a:schemeClr val="accent6">
                    <a:lumMod val="50000"/>
                  </a:schemeClr>
                </a:solidFill>
              </a:rPr>
              <a:t>buono accetta di buon grado un</a:t>
            </a:r>
          </a:p>
          <a:p>
            <a:pPr marL="609600" indent="-609600">
              <a:buNone/>
            </a:pPr>
            <a:r>
              <a:rPr lang="it-IT" altLang="it-IT" sz="5200" b="1" dirty="0">
                <a:solidFill>
                  <a:schemeClr val="accent6">
                    <a:lumMod val="50000"/>
                  </a:schemeClr>
                </a:solidFill>
              </a:rPr>
              <a:t>ammonimento, il malvagio</a:t>
            </a:r>
          </a:p>
          <a:p>
            <a:pPr marL="609600" indent="-609600">
              <a:buNone/>
            </a:pPr>
            <a:r>
              <a:rPr lang="it-IT" altLang="it-IT" sz="5200" b="1" dirty="0">
                <a:solidFill>
                  <a:schemeClr val="accent6">
                    <a:lumMod val="50000"/>
                  </a:schemeClr>
                </a:solidFill>
              </a:rPr>
              <a:t>sopporta con ostilità chi cerca di</a:t>
            </a:r>
          </a:p>
          <a:p>
            <a:pPr marL="609600" indent="-609600">
              <a:buNone/>
            </a:pPr>
            <a:r>
              <a:rPr lang="it-IT" altLang="it-IT" sz="5200" b="1" dirty="0">
                <a:solidFill>
                  <a:schemeClr val="accent6">
                    <a:lumMod val="50000"/>
                  </a:schemeClr>
                </a:solidFill>
              </a:rPr>
              <a:t>guidarlo.</a:t>
            </a:r>
          </a:p>
          <a:p>
            <a:pPr marL="609600" indent="-609600">
              <a:buNone/>
            </a:pPr>
            <a:r>
              <a:rPr lang="it-IT" altLang="it-IT" sz="3600" dirty="0">
                <a:solidFill>
                  <a:schemeClr val="accent6">
                    <a:lumMod val="50000"/>
                  </a:schemeClr>
                </a:solidFill>
              </a:rPr>
              <a:t>(Seneca, </a:t>
            </a:r>
            <a:r>
              <a:rPr lang="it-IT" altLang="it-IT" sz="3600" i="1" dirty="0">
                <a:solidFill>
                  <a:schemeClr val="accent6">
                    <a:lumMod val="50000"/>
                  </a:schemeClr>
                </a:solidFill>
              </a:rPr>
              <a:t>De ira</a:t>
            </a:r>
            <a:r>
              <a:rPr lang="it-IT" altLang="it-IT" sz="3600" dirty="0">
                <a:solidFill>
                  <a:schemeClr val="accent6">
                    <a:lumMod val="50000"/>
                  </a:schemeClr>
                </a:solidFill>
              </a:rPr>
              <a:t>, Libro terzo, 36). 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88666"/>
          </a:xfrm>
        </p:spPr>
        <p:txBody>
          <a:bodyPr>
            <a:noAutofit/>
          </a:bodyPr>
          <a:lstStyle/>
          <a:p>
            <a:r>
              <a:rPr lang="it-IT" sz="4000" dirty="0"/>
              <a:t>               </a:t>
            </a:r>
            <a:r>
              <a:rPr lang="it-IT" sz="4000" b="1" dirty="0">
                <a:solidFill>
                  <a:schemeClr val="accent6">
                    <a:lumMod val="50000"/>
                  </a:schemeClr>
                </a:solidFill>
              </a:rPr>
              <a:t>DICE IL SAGGIO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2589212" y="6381328"/>
            <a:ext cx="7619999" cy="360040"/>
          </a:xfrm>
        </p:spPr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476672"/>
            <a:ext cx="8911687" cy="864096"/>
          </a:xfrm>
        </p:spPr>
        <p:txBody>
          <a:bodyPr>
            <a:normAutofit/>
          </a:bodyPr>
          <a:lstStyle/>
          <a:p>
            <a:r>
              <a:rPr lang="it-IT" sz="4400" b="1" dirty="0">
                <a:solidFill>
                  <a:schemeClr val="accent6">
                    <a:lumMod val="50000"/>
                  </a:schemeClr>
                </a:solidFill>
              </a:rPr>
              <a:t>          SESSO OCCASIONALE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92924" y="1412776"/>
            <a:ext cx="8759660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3200" b="1" dirty="0">
                <a:solidFill>
                  <a:schemeClr val="accent6">
                    <a:lumMod val="50000"/>
                  </a:schemeClr>
                </a:solidFill>
              </a:rPr>
              <a:t>Casuale, di scambio, opportunistico, </a:t>
            </a:r>
            <a:r>
              <a:rPr lang="it-IT" sz="3200" b="1" i="1" dirty="0" err="1">
                <a:solidFill>
                  <a:schemeClr val="accent6">
                    <a:lumMod val="50000"/>
                  </a:schemeClr>
                </a:solidFill>
              </a:rPr>
              <a:t>survival</a:t>
            </a:r>
            <a:r>
              <a:rPr lang="it-IT" sz="3200" b="1" i="1" dirty="0">
                <a:solidFill>
                  <a:schemeClr val="accent6">
                    <a:lumMod val="50000"/>
                  </a:schemeClr>
                </a:solidFill>
              </a:rPr>
              <a:t> sex</a:t>
            </a:r>
            <a:endParaRPr lang="it-IT" sz="32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it-IT" sz="3200" b="1" dirty="0">
                <a:solidFill>
                  <a:schemeClr val="accent6">
                    <a:lumMod val="50000"/>
                  </a:schemeClr>
                </a:solidFill>
              </a:rPr>
              <a:t>Fornicare (volta del sotterraneo</a:t>
            </a:r>
            <a:r>
              <a:rPr lang="it-IT" sz="3200" b="1" i="1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br>
              <a:rPr lang="it-IT" sz="3200" b="1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it-IT" sz="3200" b="1" dirty="0">
                <a:solidFill>
                  <a:schemeClr val="accent6">
                    <a:lumMod val="50000"/>
                  </a:schemeClr>
                </a:solidFill>
              </a:rPr>
              <a:t>Prostituzione (es-porre davanti</a:t>
            </a:r>
            <a:r>
              <a:rPr lang="it-IT" sz="3200" b="1" i="1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br>
              <a:rPr lang="it-IT" sz="3200" b="1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it-IT" sz="3200" b="1" dirty="0">
                <a:solidFill>
                  <a:schemeClr val="accent6">
                    <a:lumMod val="50000"/>
                  </a:schemeClr>
                </a:solidFill>
              </a:rPr>
              <a:t>Rapporti a rischio / con soggetti a rischio </a:t>
            </a:r>
            <a:br>
              <a:rPr lang="it-IT" sz="32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it-IT" sz="3200" b="1" dirty="0" err="1">
                <a:solidFill>
                  <a:schemeClr val="accent6">
                    <a:lumMod val="50000"/>
                  </a:schemeClr>
                </a:solidFill>
              </a:rPr>
              <a:t>Rischio</a:t>
            </a:r>
            <a:r>
              <a:rPr lang="it-IT" sz="3200" b="1" dirty="0">
                <a:solidFill>
                  <a:schemeClr val="accent6">
                    <a:lumMod val="50000"/>
                  </a:schemeClr>
                </a:solidFill>
              </a:rPr>
              <a:t> quantitativo / qualitativo (attitudine psicologica e modello comportamentale)</a:t>
            </a:r>
            <a:br>
              <a:rPr lang="it-IT" sz="32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it-IT" sz="3200" b="1" dirty="0">
                <a:solidFill>
                  <a:schemeClr val="accent6">
                    <a:lumMod val="50000"/>
                  </a:schemeClr>
                </a:solidFill>
              </a:rPr>
              <a:t>Esposizione a rischio fisico e/o emotivo</a:t>
            </a:r>
            <a:br>
              <a:rPr lang="it-IT" sz="32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it-IT" sz="3200" b="1" dirty="0">
                <a:solidFill>
                  <a:schemeClr val="accent6">
                    <a:lumMod val="50000"/>
                  </a:schemeClr>
                </a:solidFill>
              </a:rPr>
              <a:t>Morboso: malsano, che consuma</a:t>
            </a:r>
            <a:br>
              <a:rPr lang="it-IT" sz="32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it-IT" sz="3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89212" y="6453336"/>
            <a:ext cx="7619999" cy="288032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018767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2925" y="624110"/>
            <a:ext cx="8911687" cy="716658"/>
          </a:xfrm>
        </p:spPr>
        <p:txBody>
          <a:bodyPr>
            <a:normAutofit/>
          </a:bodyPr>
          <a:lstStyle/>
          <a:p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     </a:t>
            </a:r>
            <a:r>
              <a:rPr lang="it-IT" altLang="it-IT" sz="4000" dirty="0"/>
              <a:t>CARICO PSICHIATRICO MTS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1775520" y="1484784"/>
            <a:ext cx="10009112" cy="525658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it-IT" altLang="it-IT" sz="4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it-IT" altLang="it-IT" sz="4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Fino al 30% di disturbi di personalità tra maschi con affezioni genito-urinarie</a:t>
            </a:r>
            <a:br>
              <a:rPr lang="it-IT" altLang="it-IT" sz="4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it-IT" altLang="it-IT" sz="4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it-IT" altLang="it-IT" sz="4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Dis</a:t>
            </a:r>
            <a:r>
              <a:rPr lang="it-IT" altLang="it-IT" sz="4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-regolazione degli impulsi (condotte para-suicidarie, bassa tolleranza a frustrazione); affettiva (labilità umore, crolli improvvisi, esplosioni di rabbia); cognitivo percettiva (sintomi micro-psicotici, sospettosità, ideazione paranoide) </a:t>
            </a:r>
            <a:br>
              <a:rPr lang="it-IT" altLang="it-IT" sz="4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it-IT" altLang="it-IT" sz="4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it-IT" altLang="it-IT" sz="4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Disturbo Antisociale, Borderline, Istrionico, Narcisistico (Gruppo B)</a:t>
            </a:r>
            <a:br>
              <a:rPr lang="it-IT" altLang="it-IT" sz="4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it-IT" altLang="it-IT" sz="4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Coazione e Dipendenza sessuale, Parafilie   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2279576" y="6597352"/>
            <a:ext cx="7929635" cy="260648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2925" y="624110"/>
            <a:ext cx="8911687" cy="860674"/>
          </a:xfrm>
        </p:spPr>
        <p:txBody>
          <a:bodyPr/>
          <a:lstStyle/>
          <a:p>
            <a:r>
              <a:rPr lang="it-IT" altLang="it-IT" b="1" dirty="0">
                <a:solidFill>
                  <a:schemeClr val="accent2">
                    <a:lumMod val="50000"/>
                  </a:schemeClr>
                </a:solidFill>
              </a:rPr>
              <a:t>        </a:t>
            </a:r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DISTURBO ANTISOCIALE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2589212" y="1700808"/>
            <a:ext cx="8915400" cy="496855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it-IT" altLang="it-IT" sz="3600" b="1" dirty="0">
                <a:solidFill>
                  <a:schemeClr val="accent2">
                    <a:lumMod val="50000"/>
                  </a:schemeClr>
                </a:solidFill>
              </a:rPr>
              <a:t>Principale </a:t>
            </a:r>
            <a:r>
              <a:rPr lang="it-IT" altLang="it-IT" sz="3600" b="1" dirty="0" err="1">
                <a:solidFill>
                  <a:schemeClr val="accent2">
                    <a:lumMod val="50000"/>
                  </a:schemeClr>
                </a:solidFill>
              </a:rPr>
              <a:t>predittore</a:t>
            </a:r>
            <a:r>
              <a:rPr lang="it-IT" altLang="it-IT" sz="3600" b="1" dirty="0">
                <a:solidFill>
                  <a:schemeClr val="accent2">
                    <a:lumMod val="50000"/>
                  </a:schemeClr>
                </a:solidFill>
              </a:rPr>
              <a:t> di rischio sessuale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3600" b="1" dirty="0">
                <a:solidFill>
                  <a:schemeClr val="accent2">
                    <a:lumMod val="50000"/>
                  </a:schemeClr>
                </a:solidFill>
              </a:rPr>
              <a:t>Impulsività, inganno, negligenza salute e sicurezza, uso strumentale degli altri, non consensualità o forzatura nel sesso, assenza di rimorso, incapacità mantenere relazioni</a:t>
            </a:r>
            <a:r>
              <a:rPr lang="it-IT" altLang="it-IT" sz="3600" b="1" dirty="0"/>
              <a:t> 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2927648" y="6304235"/>
            <a:ext cx="7619999" cy="365125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79576" y="692696"/>
            <a:ext cx="8911687" cy="792088"/>
          </a:xfrm>
        </p:spPr>
        <p:txBody>
          <a:bodyPr/>
          <a:lstStyle/>
          <a:p>
            <a:r>
              <a:rPr lang="it-IT" altLang="it-IT" b="1" dirty="0">
                <a:solidFill>
                  <a:schemeClr val="accent2">
                    <a:lumMod val="50000"/>
                  </a:schemeClr>
                </a:solidFill>
              </a:rPr>
              <a:t>          </a:t>
            </a:r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DISTURBO BORDERLINE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567608" y="1654007"/>
            <a:ext cx="8915400" cy="52565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Instabilità e ambivalenza nelle interazioni (idealizzazione e svalutazione)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altLang="it-IT" sz="4000" b="1" dirty="0">
                <a:solidFill>
                  <a:schemeClr val="accent2">
                    <a:lumMod val="50000"/>
                  </a:schemeClr>
                </a:solidFill>
              </a:rPr>
              <a:t>Impulsività dannosa (spendere, sostanze, promiscuità sessuale, noncuranza per rischio infettivo o procreazione)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2855640" y="6309320"/>
            <a:ext cx="7137547" cy="191613"/>
          </a:xfrm>
        </p:spPr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92D53B-E55C-4383-A71F-16F234687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b="1" dirty="0">
                <a:solidFill>
                  <a:srgbClr val="0070C0"/>
                </a:solidFill>
              </a:rPr>
              <a:t>            DISTURBI UMORE 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395445D-CE5A-44F6-8A6B-F4555C28CF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4000" dirty="0">
                <a:solidFill>
                  <a:srgbClr val="0070C0"/>
                </a:solidFill>
              </a:rPr>
              <a:t>Maniacalità (iperattività sessuale, eccesso condotte voluttuarie potenzialmente dannose)</a:t>
            </a:r>
          </a:p>
          <a:p>
            <a:r>
              <a:rPr lang="it-IT" sz="4000" dirty="0">
                <a:solidFill>
                  <a:srgbClr val="0070C0"/>
                </a:solidFill>
              </a:rPr>
              <a:t>Bipolarità</a:t>
            </a:r>
          </a:p>
          <a:p>
            <a:r>
              <a:rPr lang="it-IT" sz="4000" dirty="0">
                <a:solidFill>
                  <a:srgbClr val="0070C0"/>
                </a:solidFill>
              </a:rPr>
              <a:t>Distimia, Depressione moderata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976906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E9D012-417A-4D0A-8511-0D5AF3446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620688"/>
            <a:ext cx="8911687" cy="864096"/>
          </a:xfrm>
        </p:spPr>
        <p:txBody>
          <a:bodyPr>
            <a:normAutofit/>
          </a:bodyPr>
          <a:lstStyle/>
          <a:p>
            <a:r>
              <a:rPr lang="it-IT" sz="4400" dirty="0"/>
              <a:t>                  </a:t>
            </a:r>
            <a:r>
              <a:rPr lang="it-IT" sz="4400" b="1" dirty="0">
                <a:solidFill>
                  <a:schemeClr val="accent1">
                    <a:lumMod val="50000"/>
                  </a:schemeClr>
                </a:solidFill>
              </a:rPr>
              <a:t>COAZIONE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E0DBBC-C862-4ED3-8DB4-F0CDFB627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13546"/>
            <a:ext cx="8915400" cy="4911798"/>
          </a:xfrm>
        </p:spPr>
        <p:txBody>
          <a:bodyPr>
            <a:normAutofit/>
          </a:bodyPr>
          <a:lstStyle/>
          <a:p>
            <a:r>
              <a:rPr lang="it-IT" sz="3300" b="1" dirty="0" err="1">
                <a:solidFill>
                  <a:schemeClr val="accent1">
                    <a:lumMod val="50000"/>
                  </a:schemeClr>
                </a:solidFill>
              </a:rPr>
              <a:t>Compulsività</a:t>
            </a:r>
            <a:r>
              <a:rPr lang="it-IT" sz="33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3300" b="1" dirty="0" err="1">
                <a:solidFill>
                  <a:schemeClr val="accent1">
                    <a:lumMod val="50000"/>
                  </a:schemeClr>
                </a:solidFill>
              </a:rPr>
              <a:t>egodistonica</a:t>
            </a:r>
            <a:r>
              <a:rPr lang="it-IT" sz="3300" b="1" dirty="0">
                <a:solidFill>
                  <a:schemeClr val="accent1">
                    <a:lumMod val="50000"/>
                  </a:schemeClr>
                </a:solidFill>
              </a:rPr>
              <a:t> (DOC): soggetto si sente costretto a fare, esegue con disagio </a:t>
            </a:r>
          </a:p>
          <a:p>
            <a:r>
              <a:rPr lang="it-IT" sz="3300" b="1" dirty="0">
                <a:solidFill>
                  <a:schemeClr val="accent1">
                    <a:lumMod val="50000"/>
                  </a:schemeClr>
                </a:solidFill>
              </a:rPr>
              <a:t>Impulsività </a:t>
            </a:r>
            <a:r>
              <a:rPr lang="it-IT" sz="3300" b="1" dirty="0" err="1">
                <a:solidFill>
                  <a:schemeClr val="accent1">
                    <a:lumMod val="50000"/>
                  </a:schemeClr>
                </a:solidFill>
              </a:rPr>
              <a:t>egosintonica</a:t>
            </a:r>
            <a:r>
              <a:rPr lang="it-IT" sz="3300" b="1" dirty="0">
                <a:solidFill>
                  <a:schemeClr val="accent1">
                    <a:lumMod val="50000"/>
                  </a:schemeClr>
                </a:solidFill>
              </a:rPr>
              <a:t> (Disturbo Controllo Impulsi): ricerca gratificazione con riflessione scarsa o nulla</a:t>
            </a:r>
          </a:p>
          <a:p>
            <a:r>
              <a:rPr lang="it-IT" sz="3300" b="1" dirty="0">
                <a:solidFill>
                  <a:schemeClr val="accent1">
                    <a:lumMod val="50000"/>
                  </a:schemeClr>
                </a:solidFill>
              </a:rPr>
              <a:t> Ipersessualità: analogia con droghe e gioco d’azzardo, sesso sostanza d’abuso e fenomeno astinenza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783632" y="6381328"/>
            <a:ext cx="7425579" cy="476672"/>
          </a:xfrm>
        </p:spPr>
        <p:txBody>
          <a:bodyPr/>
          <a:lstStyle/>
          <a:p>
            <a:r>
              <a:rPr lang="it-IT" alt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67959833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10B907BE95928458C7E9DDEFBEACFAB" ma:contentTypeVersion="17" ma:contentTypeDescription="Creare un nuovo documento." ma:contentTypeScope="" ma:versionID="f975b0194577000132c4b49eb9f4b8f5">
  <xsd:schema xmlns:xsd="http://www.w3.org/2001/XMLSchema" xmlns:xs="http://www.w3.org/2001/XMLSchema" xmlns:p="http://schemas.microsoft.com/office/2006/metadata/properties" xmlns:ns2="1026da15-ac39-45c4-8eee-3e3e9b63bf0b" xmlns:ns3="d44c9bf0-6c0b-41c8-a6f1-545f131b69ca" xmlns:ns4="348b340d-faab-450b-a764-69ffda645f75" xmlns:ns5="e5418a10-651b-4e2d-a6fd-eb99c235b344" targetNamespace="http://schemas.microsoft.com/office/2006/metadata/properties" ma:root="true" ma:fieldsID="d3e33324f0fe1bb72f6762445f89f4ab" ns2:_="" ns3:_="" ns4:_="" ns5:_="">
    <xsd:import namespace="1026da15-ac39-45c4-8eee-3e3e9b63bf0b"/>
    <xsd:import namespace="d44c9bf0-6c0b-41c8-a6f1-545f131b69ca"/>
    <xsd:import namespace="348b340d-faab-450b-a764-69ffda645f75"/>
    <xsd:import namespace="e5418a10-651b-4e2d-a6fd-eb99c235b344"/>
    <xsd:element name="properties">
      <xsd:complexType>
        <xsd:sequence>
          <xsd:element name="documentManagement">
            <xsd:complexType>
              <xsd:all>
                <xsd:element ref="ns2:Label" minOccurs="0"/>
                <xsd:element ref="ns3:SharedWithUsers" minOccurs="0"/>
                <xsd:element ref="ns3:SharedWithDetails" minOccurs="0"/>
                <xsd:element ref="ns4:MediaServiceMetadata" minOccurs="0"/>
                <xsd:element ref="ns4:MediaServiceFastMetadata" minOccurs="0"/>
                <xsd:element ref="ns5:MediaServiceAutoTags" minOccurs="0"/>
                <xsd:element ref="ns5:MediaServiceDateTaken" minOccurs="0"/>
                <xsd:element ref="ns5:MediaServiceOCR" minOccurs="0"/>
                <xsd:element ref="ns5:MediaServiceLocation" minOccurs="0"/>
                <xsd:element ref="ns5:MediaServiceGenerationTime" minOccurs="0"/>
                <xsd:element ref="ns5:MediaServiceEventHashCode" minOccurs="0"/>
                <xsd:element ref="ns5:MediaServiceAutoKeyPoints" minOccurs="0"/>
                <xsd:element ref="ns5:MediaServiceKeyPoints" minOccurs="0"/>
                <xsd:element ref="ns5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26da15-ac39-45c4-8eee-3e3e9b63bf0b" elementFormDefault="qualified">
    <xsd:import namespace="http://schemas.microsoft.com/office/2006/documentManagement/types"/>
    <xsd:import namespace="http://schemas.microsoft.com/office/infopath/2007/PartnerControls"/>
    <xsd:element name="Label" ma:index="1" nillable="true" ma:displayName="Label" ma:default=". . ." ma:description="Inserire una &quot;Label&quot; descrittiva del file" ma:format="Dropdown" ma:internalName="Label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4c9bf0-6c0b-41c8-a6f1-545f131b69ca" elementFormDefault="qualified">
    <xsd:import namespace="http://schemas.microsoft.com/office/2006/documentManagement/types"/>
    <xsd:import namespace="http://schemas.microsoft.com/office/infopath/2007/PartnerControls"/>
    <xsd:element name="SharedWithUsers" ma:index="7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8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8b340d-faab-450b-a764-69ffda645f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418a10-651b-4e2d-a6fd-eb99c235b344" elementFormDefault="qualified">
    <xsd:import namespace="http://schemas.microsoft.com/office/2006/documentManagement/types"/>
    <xsd:import namespace="http://schemas.microsoft.com/office/infopath/2007/PartnerControls"/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1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i contenuto"/>
        <xsd:element ref="dc:title" minOccurs="0" maxOccurs="1" ma:displayName="Note Nascost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bel xmlns="1026da15-ac39-45c4-8eee-3e3e9b63bf0b">. . .</Label>
    <_Flow_SignoffStatus xmlns="e5418a10-651b-4e2d-a6fd-eb99c235b34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9E2957-C8BD-4D28-9AA5-9F7B69D0E7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26da15-ac39-45c4-8eee-3e3e9b63bf0b"/>
    <ds:schemaRef ds:uri="d44c9bf0-6c0b-41c8-a6f1-545f131b69ca"/>
    <ds:schemaRef ds:uri="348b340d-faab-450b-a764-69ffda645f75"/>
    <ds:schemaRef ds:uri="e5418a10-651b-4e2d-a6fd-eb99c235b3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DBA9FE-D7BC-4383-9F74-CC3648E06C6D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e5418a10-651b-4e2d-a6fd-eb99c235b344"/>
    <ds:schemaRef ds:uri="http://purl.org/dc/elements/1.1/"/>
    <ds:schemaRef ds:uri="1026da15-ac39-45c4-8eee-3e3e9b63bf0b"/>
    <ds:schemaRef ds:uri="http://www.w3.org/XML/1998/namespace"/>
    <ds:schemaRef ds:uri="http://purl.org/dc/terms/"/>
    <ds:schemaRef ds:uri="http://schemas.openxmlformats.org/package/2006/metadata/core-properties"/>
    <ds:schemaRef ds:uri="348b340d-faab-450b-a764-69ffda645f75"/>
    <ds:schemaRef ds:uri="d44c9bf0-6c0b-41c8-a6f1-545f131b69ca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CF94B13-511E-4AC8-98E3-B4E64FE3728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2860</TotalTime>
  <Words>2076</Words>
  <Application>Microsoft Office PowerPoint</Application>
  <PresentationFormat>Widescreen</PresentationFormat>
  <Paragraphs>175</Paragraphs>
  <Slides>31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7" baseType="lpstr">
      <vt:lpstr>Arial</vt:lpstr>
      <vt:lpstr>Calibri</vt:lpstr>
      <vt:lpstr>Century Gothic</vt:lpstr>
      <vt:lpstr>Wingdings</vt:lpstr>
      <vt:lpstr>Wingdings 3</vt:lpstr>
      <vt:lpstr>Filo</vt:lpstr>
      <vt:lpstr>            SESSUALITA’ UMANA   </vt:lpstr>
      <vt:lpstr>        APRITE QUELLA PORTA </vt:lpstr>
      <vt:lpstr>                LA NATURA SESSUALE</vt:lpstr>
      <vt:lpstr>          SESSO OCCASIONALE</vt:lpstr>
      <vt:lpstr>     CARICO PSICHIATRICO MTS</vt:lpstr>
      <vt:lpstr>        DISTURBO ANTISOCIALE</vt:lpstr>
      <vt:lpstr>          DISTURBO BORDERLINE</vt:lpstr>
      <vt:lpstr>            DISTURBI UMORE  </vt:lpstr>
      <vt:lpstr>                  COAZIONE</vt:lpstr>
      <vt:lpstr>         PSICOPATIA E SESSUALITA’</vt:lpstr>
      <vt:lpstr> Neuropsicologia Aggressori Sessuali</vt:lpstr>
      <vt:lpstr>   OSSERVATORIO MTS </vt:lpstr>
      <vt:lpstr>                 MONDI PARALLELI</vt:lpstr>
      <vt:lpstr>             VARIE ED EVENTUALI</vt:lpstr>
      <vt:lpstr>                MTS E COVID 19</vt:lpstr>
      <vt:lpstr>            MULTIFATTORIALITA’   </vt:lpstr>
      <vt:lpstr>               CRITICITA’</vt:lpstr>
      <vt:lpstr>      DIAGNOSI PSICHIATRICHE</vt:lpstr>
      <vt:lpstr>FATTORI VULNERABILITA’ E PERCEZIONE RISCHIO</vt:lpstr>
      <vt:lpstr>         RETROTERRA ESPOSIZIONE</vt:lpstr>
      <vt:lpstr>                MARTE E VENERE</vt:lpstr>
      <vt:lpstr>INTERVENTI SU COMPORTAMENTO</vt:lpstr>
      <vt:lpstr>    RUOLO SOCIALE OPERATORI SALUTE</vt:lpstr>
      <vt:lpstr>      ACCOMPAGNARE E GUIDARE</vt:lpstr>
      <vt:lpstr>          GIUDIZIO E PREGIUDIZIO</vt:lpstr>
      <vt:lpstr>            RIDUZIONE DEL DANNO?</vt:lpstr>
      <vt:lpstr>                PENSIERO POSITIVO</vt:lpstr>
      <vt:lpstr>                 IGIENE SESSUALE</vt:lpstr>
      <vt:lpstr>          Il PIACERE E IL DOLORE</vt:lpstr>
      <vt:lpstr>             NUMERI UTILI</vt:lpstr>
      <vt:lpstr>               DICE IL SAGGIO</vt:lpstr>
    </vt:vector>
  </TitlesOfParts>
  <Company>A.S.L.CITTA DI MILANO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mmorretta</dc:creator>
  <cp:lastModifiedBy>Morretta Mattia</cp:lastModifiedBy>
  <cp:revision>353</cp:revision>
  <dcterms:created xsi:type="dcterms:W3CDTF">2006-10-12T08:46:10Z</dcterms:created>
  <dcterms:modified xsi:type="dcterms:W3CDTF">2022-06-13T12:34:18Z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0x010100210B907BE95928458C7E9DDEFBEACFAB</vt:lpwstr>
  </property>
</Properties>
</file>